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8" r:id="rId3"/>
    <p:sldId id="260" r:id="rId4"/>
    <p:sldId id="261" r:id="rId5"/>
    <p:sldId id="346" r:id="rId6"/>
    <p:sldId id="310" r:id="rId7"/>
    <p:sldId id="311" r:id="rId8"/>
    <p:sldId id="349" r:id="rId9"/>
    <p:sldId id="312" r:id="rId10"/>
    <p:sldId id="313" r:id="rId11"/>
    <p:sldId id="315" r:id="rId12"/>
    <p:sldId id="340" r:id="rId13"/>
    <p:sldId id="316" r:id="rId14"/>
    <p:sldId id="317" r:id="rId15"/>
    <p:sldId id="341" r:id="rId16"/>
    <p:sldId id="343" r:id="rId17"/>
    <p:sldId id="318" r:id="rId18"/>
    <p:sldId id="319" r:id="rId19"/>
    <p:sldId id="350" r:id="rId20"/>
    <p:sldId id="320" r:id="rId21"/>
    <p:sldId id="321" r:id="rId22"/>
    <p:sldId id="337" r:id="rId23"/>
    <p:sldId id="322" r:id="rId24"/>
    <p:sldId id="323" r:id="rId25"/>
    <p:sldId id="338" r:id="rId26"/>
    <p:sldId id="324" r:id="rId27"/>
    <p:sldId id="325" r:id="rId28"/>
    <p:sldId id="328" r:id="rId29"/>
    <p:sldId id="329" r:id="rId30"/>
    <p:sldId id="331" r:id="rId31"/>
    <p:sldId id="348" r:id="rId32"/>
    <p:sldId id="332" r:id="rId33"/>
    <p:sldId id="333" r:id="rId34"/>
    <p:sldId id="334" r:id="rId35"/>
    <p:sldId id="335" r:id="rId36"/>
    <p:sldId id="287" r:id="rId3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0"/>
    </p:embeddedFont>
    <p:embeddedFont>
      <p:font typeface="Poppins" panose="00000500000000000000" pitchFamily="2" charset="0"/>
      <p:regular r:id="rId41"/>
      <p:bold r:id="rId42"/>
      <p:italic r:id="rId43"/>
      <p:boldItalic r:id="rId44"/>
    </p:embeddedFont>
    <p:embeddedFont>
      <p:font typeface="Poppins SemiBold" panose="000007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9EDD8C-AAC7-4278-8BBE-B15FF701B73D}">
  <a:tblStyle styleId="{0B9EDD8C-AAC7-4278-8BBE-B15FF701B7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371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RIQUE VILLA CORONADO" userId="8930f480-c622-423f-955d-e69e89242984" providerId="ADAL" clId="{4548CF5F-D2F4-4DA8-A4F8-EBA1D5101619}"/>
    <pc:docChg chg="custSel modSld">
      <pc:chgData name="ENRIQUE VILLA CORONADO" userId="8930f480-c622-423f-955d-e69e89242984" providerId="ADAL" clId="{4548CF5F-D2F4-4DA8-A4F8-EBA1D5101619}" dt="2022-06-06T13:36:09.093" v="94" actId="1076"/>
      <pc:docMkLst>
        <pc:docMk/>
      </pc:docMkLst>
      <pc:sldChg chg="modSp mod">
        <pc:chgData name="ENRIQUE VILLA CORONADO" userId="8930f480-c622-423f-955d-e69e89242984" providerId="ADAL" clId="{4548CF5F-D2F4-4DA8-A4F8-EBA1D5101619}" dt="2022-06-06T13:36:09.093" v="94" actId="1076"/>
        <pc:sldMkLst>
          <pc:docMk/>
          <pc:sldMk cId="0" sldId="256"/>
        </pc:sldMkLst>
        <pc:spChg chg="mod">
          <ac:chgData name="ENRIQUE VILLA CORONADO" userId="8930f480-c622-423f-955d-e69e89242984" providerId="ADAL" clId="{4548CF5F-D2F4-4DA8-A4F8-EBA1D5101619}" dt="2022-06-06T13:36:09.093" v="94" actId="1076"/>
          <ac:spMkLst>
            <pc:docMk/>
            <pc:sldMk cId="0" sldId="256"/>
            <ac:spMk id="299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F35EC1-4BE4-4BE2-0C65-4C0658DBC1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F60842-A693-1846-87F0-723D3A950C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38030-8800-4381-8292-007ED24BAE9A}" type="datetimeFigureOut">
              <a:rPr lang="en-US" smtClean="0"/>
              <a:t>01/03/2023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11E0C0-22B5-98ED-482F-24EDCCB792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43AFC-A03F-45D9-EA5F-C85239D64C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D4D48-8AAB-40DE-972D-48B25E70A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35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20c5dacb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20c5dacb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356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20c5dacb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20c5dacb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594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Se impone un limite de tiempo en vuelo del dron de 5 minutos. </a:t>
            </a:r>
            <a:r>
              <a:rPr lang="es-ES" dirty="0" err="1"/>
              <a:t>tp</a:t>
            </a:r>
            <a:r>
              <a:rPr lang="es-ES" dirty="0"/>
              <a:t> es el tiempo desde que esta preparado el paquete hasta que se lleva hasta el dron.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581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20c5dacb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20c5dacb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755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20c5dacb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20c5dacb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965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20c5dacb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20c5dacb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141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20c5dacb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20c5dacb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958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20c5dacb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20c5dacb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764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entorno regulatorio avanza aunque es costoso y complejo la aprobación de un proyecto así</a:t>
            </a:r>
          </a:p>
          <a:p>
            <a:r>
              <a:rPr lang="es-ES" dirty="0"/>
              <a:t>La relación rentabilidad riesgo no es demasiado elevada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s-E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 drones del mercado existentes no se adaptan bien a las necesidades del negocio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938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19685e331d_0_17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119685e331d_0_17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361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20c5dacb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20c5dacb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20c5dacb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20c5dacb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96d4d0dd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96d4d0dd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20c5dacb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20c5dacb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923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s-ES" dirty="0"/>
              <a:t>Specific Operations Risk </a:t>
            </a:r>
            <a:r>
              <a:rPr lang="es-ES" dirty="0" err="1"/>
              <a:t>Assessment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09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s-ES" dirty="0"/>
              <a:t>Specific Operations Risk </a:t>
            </a:r>
            <a:r>
              <a:rPr lang="es-ES" dirty="0" err="1"/>
              <a:t>Assessment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947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20c5dacb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20c5dacb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5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20c5dacb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20c5dacb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248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-1720358">
            <a:off x="-795996" y="-869105"/>
            <a:ext cx="3728393" cy="3728393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337999" y="1010498"/>
            <a:ext cx="6468000" cy="184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464116" y="3184649"/>
            <a:ext cx="4213200" cy="3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3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9" name="Google Shape;25;p3">
            <a:extLst>
              <a:ext uri="{FF2B5EF4-FFF2-40B4-BE49-F238E27FC236}">
                <a16:creationId xmlns:a16="http://schemas.microsoft.com/office/drawing/2014/main" id="{00AEEB57-B98F-F71F-2B3E-95D5702CD691}"/>
              </a:ext>
            </a:extLst>
          </p:cNvPr>
          <p:cNvCxnSpPr>
            <a:cxnSpLocks/>
          </p:cNvCxnSpPr>
          <p:nvPr userDrawn="1"/>
        </p:nvCxnSpPr>
        <p:spPr>
          <a:xfrm>
            <a:off x="434340" y="4616554"/>
            <a:ext cx="827532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rot="-908231">
            <a:off x="-659279" y="-1163274"/>
            <a:ext cx="3029514" cy="3029514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13075" y="2179717"/>
            <a:ext cx="723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13075" y="3326963"/>
            <a:ext cx="4616400" cy="3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784175" y="1067386"/>
            <a:ext cx="10272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3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4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25" name="Google Shape;25;p3"/>
          <p:cNvCxnSpPr>
            <a:cxnSpLocks/>
          </p:cNvCxnSpPr>
          <p:nvPr/>
        </p:nvCxnSpPr>
        <p:spPr>
          <a:xfrm>
            <a:off x="434340" y="4616554"/>
            <a:ext cx="827532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6;p3"/>
          <p:cNvSpPr/>
          <p:nvPr/>
        </p:nvSpPr>
        <p:spPr>
          <a:xfrm rot="-8701193">
            <a:off x="6244336" y="-1138937"/>
            <a:ext cx="4261178" cy="4261178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 rot="-1720358">
            <a:off x="-923271" y="-1116905"/>
            <a:ext cx="3728393" cy="3728393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3"/>
          </p:nvPr>
        </p:nvSpPr>
        <p:spPr>
          <a:xfrm>
            <a:off x="713075" y="1746850"/>
            <a:ext cx="4155300" cy="21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9" name="Google Shape;25;p3">
            <a:extLst>
              <a:ext uri="{FF2B5EF4-FFF2-40B4-BE49-F238E27FC236}">
                <a16:creationId xmlns:a16="http://schemas.microsoft.com/office/drawing/2014/main" id="{EF22E389-4E97-8085-810D-F78D5EB6175A}"/>
              </a:ext>
            </a:extLst>
          </p:cNvPr>
          <p:cNvCxnSpPr>
            <a:cxnSpLocks/>
          </p:cNvCxnSpPr>
          <p:nvPr userDrawn="1"/>
        </p:nvCxnSpPr>
        <p:spPr>
          <a:xfrm>
            <a:off x="434340" y="4616554"/>
            <a:ext cx="827532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743864" y="3002206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"/>
          </p:nvPr>
        </p:nvSpPr>
        <p:spPr>
          <a:xfrm>
            <a:off x="743864" y="3608820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2" hasCustomPrompt="1"/>
          </p:nvPr>
        </p:nvSpPr>
        <p:spPr>
          <a:xfrm>
            <a:off x="1312814" y="2236611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3"/>
          </p:nvPr>
        </p:nvSpPr>
        <p:spPr>
          <a:xfrm>
            <a:off x="2693535" y="3002206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4"/>
          </p:nvPr>
        </p:nvSpPr>
        <p:spPr>
          <a:xfrm>
            <a:off x="2693535" y="3608820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5" hasCustomPrompt="1"/>
          </p:nvPr>
        </p:nvSpPr>
        <p:spPr>
          <a:xfrm>
            <a:off x="3262485" y="2236761"/>
            <a:ext cx="663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6"/>
          </p:nvPr>
        </p:nvSpPr>
        <p:spPr>
          <a:xfrm>
            <a:off x="4643207" y="3002206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7"/>
          </p:nvPr>
        </p:nvSpPr>
        <p:spPr>
          <a:xfrm>
            <a:off x="4643207" y="3608820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8" hasCustomPrompt="1"/>
          </p:nvPr>
        </p:nvSpPr>
        <p:spPr>
          <a:xfrm>
            <a:off x="5212157" y="2236611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9"/>
          </p:nvPr>
        </p:nvSpPr>
        <p:spPr>
          <a:xfrm>
            <a:off x="6592879" y="3002206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3"/>
          </p:nvPr>
        </p:nvSpPr>
        <p:spPr>
          <a:xfrm>
            <a:off x="6592879" y="3608820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14" hasCustomPrompt="1"/>
          </p:nvPr>
        </p:nvSpPr>
        <p:spPr>
          <a:xfrm>
            <a:off x="7161829" y="2236611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15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6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7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13"/>
          <p:cNvSpPr/>
          <p:nvPr/>
        </p:nvSpPr>
        <p:spPr>
          <a:xfrm rot="-5400000" flipH="1">
            <a:off x="8505743" y="2254808"/>
            <a:ext cx="2203200" cy="2203200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" name="Google Shape;25;p3">
            <a:extLst>
              <a:ext uri="{FF2B5EF4-FFF2-40B4-BE49-F238E27FC236}">
                <a16:creationId xmlns:a16="http://schemas.microsoft.com/office/drawing/2014/main" id="{30B93368-8A01-80AD-C472-CD133FAFCAF6}"/>
              </a:ext>
            </a:extLst>
          </p:cNvPr>
          <p:cNvCxnSpPr>
            <a:cxnSpLocks/>
          </p:cNvCxnSpPr>
          <p:nvPr userDrawn="1"/>
        </p:nvCxnSpPr>
        <p:spPr>
          <a:xfrm>
            <a:off x="434340" y="4616554"/>
            <a:ext cx="827532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/>
          <p:nvPr/>
        </p:nvSpPr>
        <p:spPr>
          <a:xfrm rot="7618588" flipH="1">
            <a:off x="-1147397" y="-1622169"/>
            <a:ext cx="5322309" cy="5322309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/>
          <p:nvPr/>
        </p:nvSpPr>
        <p:spPr>
          <a:xfrm rot="-6962841">
            <a:off x="-1235620" y="3067256"/>
            <a:ext cx="3073690" cy="3073690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/>
          <p:nvPr/>
        </p:nvSpPr>
        <p:spPr>
          <a:xfrm rot="7618588" flipH="1">
            <a:off x="-1147397" y="-1622169"/>
            <a:ext cx="5322309" cy="5322309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9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29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9" name="Google Shape;279;p29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0" name="Google Shape;280;p29"/>
          <p:cNvSpPr txBox="1">
            <a:spLocks noGrp="1"/>
          </p:cNvSpPr>
          <p:nvPr>
            <p:ph type="title"/>
          </p:nvPr>
        </p:nvSpPr>
        <p:spPr>
          <a:xfrm>
            <a:off x="1669166" y="724520"/>
            <a:ext cx="58041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9"/>
          <p:cNvSpPr txBox="1">
            <a:spLocks noGrp="1"/>
          </p:cNvSpPr>
          <p:nvPr>
            <p:ph type="subTitle" idx="3"/>
          </p:nvPr>
        </p:nvSpPr>
        <p:spPr>
          <a:xfrm>
            <a:off x="2866999" y="1562795"/>
            <a:ext cx="3402000" cy="8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9"/>
          <p:cNvSpPr txBox="1"/>
          <p:nvPr/>
        </p:nvSpPr>
        <p:spPr>
          <a:xfrm>
            <a:off x="1904700" y="3207250"/>
            <a:ext cx="53346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Credits: 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Poppins SemiBold"/>
                <a:ea typeface="Poppins SemiBold"/>
                <a:cs typeface="Poppins SemiBold"/>
                <a:sym typeface="Poppins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Poppins SemiBold"/>
                <a:ea typeface="Poppins SemiBold"/>
                <a:cs typeface="Poppins SemiBold"/>
                <a:sym typeface="Poppins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Poppins SemiBold"/>
                <a:ea typeface="Poppins SemiBold"/>
                <a:cs typeface="Poppins SemiBold"/>
                <a:sym typeface="Poppins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" name="Google Shape;25;p3">
            <a:extLst>
              <a:ext uri="{FF2B5EF4-FFF2-40B4-BE49-F238E27FC236}">
                <a16:creationId xmlns:a16="http://schemas.microsoft.com/office/drawing/2014/main" id="{33A68E44-211B-3010-D12A-97402FF8384A}"/>
              </a:ext>
            </a:extLst>
          </p:cNvPr>
          <p:cNvCxnSpPr>
            <a:cxnSpLocks/>
          </p:cNvCxnSpPr>
          <p:nvPr userDrawn="1"/>
        </p:nvCxnSpPr>
        <p:spPr>
          <a:xfrm>
            <a:off x="434340" y="4616554"/>
            <a:ext cx="827532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6592109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rgbClr val="CC527A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075" y="1279575"/>
            <a:ext cx="77178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76" r:id="rId6"/>
    <p:sldLayoutId id="2147483677" r:id="rId7"/>
    <p:sldLayoutId id="2147483682" r:id="rId8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nrique-villa-coronado-a844501a8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drive.google.com/file/d/1n8qnKAzsWu4AWx4Xdmn1oqOUdPVd6dsa/view?usp=sharing" TargetMode="Externa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 txBox="1">
            <a:spLocks noGrp="1"/>
          </p:cNvSpPr>
          <p:nvPr>
            <p:ph type="ctrTitle"/>
          </p:nvPr>
        </p:nvSpPr>
        <p:spPr>
          <a:xfrm>
            <a:off x="832623" y="457764"/>
            <a:ext cx="7598302" cy="3620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i="1" dirty="0">
                <a:solidFill>
                  <a:schemeClr val="lt1"/>
                </a:solidFill>
              </a:rPr>
              <a:t>Drone delivery </a:t>
            </a:r>
            <a:r>
              <a:rPr lang="en" sz="2500" dirty="0">
                <a:solidFill>
                  <a:schemeClr val="lt1"/>
                </a:solidFill>
              </a:rPr>
              <a:t>en la C</a:t>
            </a:r>
            <a:r>
              <a:rPr lang="en-US" sz="2500" dirty="0">
                <a:solidFill>
                  <a:schemeClr val="lt1"/>
                </a:solidFill>
              </a:rPr>
              <a:t>o</a:t>
            </a:r>
            <a:r>
              <a:rPr lang="en" sz="2500" dirty="0">
                <a:solidFill>
                  <a:schemeClr val="lt1"/>
                </a:solidFill>
              </a:rPr>
              <a:t>munidad de Madrid</a:t>
            </a:r>
            <a:br>
              <a:rPr lang="en" sz="2500" dirty="0">
                <a:solidFill>
                  <a:schemeClr val="lt1"/>
                </a:solidFill>
              </a:rPr>
            </a:br>
            <a:br>
              <a:rPr lang="en" sz="2500" dirty="0">
                <a:solidFill>
                  <a:schemeClr val="lt1"/>
                </a:solidFill>
              </a:rPr>
            </a:br>
            <a:br>
              <a:rPr lang="en" sz="2500" dirty="0">
                <a:solidFill>
                  <a:schemeClr val="lt1"/>
                </a:solidFill>
              </a:rPr>
            </a:br>
            <a:br>
              <a:rPr lang="en" sz="2500" dirty="0"/>
            </a:br>
            <a:br>
              <a:rPr lang="en" sz="2500" dirty="0"/>
            </a:br>
            <a:r>
              <a:rPr lang="en" sz="2500" dirty="0">
                <a:solidFill>
                  <a:schemeClr val="lt1"/>
                </a:solidFill>
              </a:rPr>
              <a:t>Análisis del negocio y viabilidad económica</a:t>
            </a:r>
            <a:endParaRPr sz="2500" i="1" dirty="0">
              <a:solidFill>
                <a:schemeClr val="lt1"/>
              </a:solidFill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3"/>
          </p:nvPr>
        </p:nvSpPr>
        <p:spPr>
          <a:xfrm>
            <a:off x="5188525" y="4623854"/>
            <a:ext cx="3242400" cy="307500"/>
          </a:xfrm>
        </p:spPr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Enrique Villa Coronado</a:t>
            </a:r>
          </a:p>
        </p:txBody>
      </p:sp>
      <p:sp>
        <p:nvSpPr>
          <p:cNvPr id="6" name="Subtítulo 3">
            <a:extLst>
              <a:ext uri="{FF2B5EF4-FFF2-40B4-BE49-F238E27FC236}">
                <a16:creationId xmlns:a16="http://schemas.microsoft.com/office/drawing/2014/main" id="{3B8B2DA8-3DE3-759E-A760-3936937F62B5}"/>
              </a:ext>
            </a:extLst>
          </p:cNvPr>
          <p:cNvSpPr txBox="1">
            <a:spLocks/>
          </p:cNvSpPr>
          <p:nvPr/>
        </p:nvSpPr>
        <p:spPr>
          <a:xfrm>
            <a:off x="426954" y="4623854"/>
            <a:ext cx="2160129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/>
            <a:r>
              <a:rPr lang="es-ES" dirty="0"/>
              <a:t>Trabajo de Fin de Grado (TFG)</a:t>
            </a:r>
          </a:p>
        </p:txBody>
      </p:sp>
      <p:pic>
        <p:nvPicPr>
          <p:cNvPr id="7" name="Picture 6" descr="A picture containing aircraft, airplane, transport, drone&#10;&#10;Description automatically generated">
            <a:extLst>
              <a:ext uri="{FF2B5EF4-FFF2-40B4-BE49-F238E27FC236}">
                <a16:creationId xmlns:a16="http://schemas.microsoft.com/office/drawing/2014/main" id="{B70C881F-BEC2-5D83-479F-38CA9F60C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774" y="1118977"/>
            <a:ext cx="3786348" cy="2297800"/>
          </a:xfrm>
          <a:prstGeom prst="rect">
            <a:avLst/>
          </a:prstGeom>
          <a:effectLst>
            <a:reflection stA="25000" endPos="65000" dist="50800" dir="5400000" sy="-100000" algn="bl" rotWithShape="0"/>
          </a:effectLst>
        </p:spPr>
      </p:pic>
      <p:pic>
        <p:nvPicPr>
          <p:cNvPr id="11" name="Picture 10" descr="A picture containing transport, aircraft&#10;&#10;Description automatically generated">
            <a:extLst>
              <a:ext uri="{FF2B5EF4-FFF2-40B4-BE49-F238E27FC236}">
                <a16:creationId xmlns:a16="http://schemas.microsoft.com/office/drawing/2014/main" id="{A94ECBB4-1A8E-9E65-6491-E15E759E17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5" t="19259" r="4959" b="15000"/>
          <a:stretch/>
        </p:blipFill>
        <p:spPr>
          <a:xfrm>
            <a:off x="832623" y="1448081"/>
            <a:ext cx="3819559" cy="1639593"/>
          </a:xfrm>
          <a:prstGeom prst="rect">
            <a:avLst/>
          </a:prstGeom>
          <a:effectLst>
            <a:reflection stA="25000" endPos="65000" dist="50800" dir="5400000" sy="-100000" algn="bl" rotWithShape="0"/>
          </a:effectLst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2BFE3-4B2E-247D-E785-4DF456D72B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BD97069-0881-1CA2-071C-8A8495C14A3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492240" y="4623854"/>
            <a:ext cx="1938685" cy="307500"/>
          </a:xfrm>
        </p:spPr>
        <p:txBody>
          <a:bodyPr/>
          <a:lstStyle/>
          <a:p>
            <a:r>
              <a:rPr lang="es-ES" dirty="0"/>
              <a:t>Enrique Villa Coronado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D6557D-2D24-DDF6-5AAE-FD5BB3496B12}"/>
              </a:ext>
            </a:extLst>
          </p:cNvPr>
          <p:cNvGrpSpPr/>
          <p:nvPr/>
        </p:nvGrpSpPr>
        <p:grpSpPr>
          <a:xfrm>
            <a:off x="451077" y="219447"/>
            <a:ext cx="4038791" cy="4190629"/>
            <a:chOff x="1713295" y="1284337"/>
            <a:chExt cx="1801800" cy="2745900"/>
          </a:xfrm>
        </p:grpSpPr>
        <p:sp>
          <p:nvSpPr>
            <p:cNvPr id="8" name="Google Shape;319;p37">
              <a:extLst>
                <a:ext uri="{FF2B5EF4-FFF2-40B4-BE49-F238E27FC236}">
                  <a16:creationId xmlns:a16="http://schemas.microsoft.com/office/drawing/2014/main" id="{C9535C61-BF6F-D28A-5B66-1901C92C9964}"/>
                </a:ext>
              </a:extLst>
            </p:cNvPr>
            <p:cNvSpPr/>
            <p:nvPr/>
          </p:nvSpPr>
          <p:spPr>
            <a:xfrm>
              <a:off x="1713295" y="1284337"/>
              <a:ext cx="1801800" cy="2745900"/>
            </a:xfrm>
            <a:prstGeom prst="roundRect">
              <a:avLst>
                <a:gd name="adj" fmla="val 8769"/>
              </a:avLst>
            </a:prstGeom>
            <a:solidFill>
              <a:srgbClr val="FFFFFF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354;p39">
              <a:extLst>
                <a:ext uri="{FF2B5EF4-FFF2-40B4-BE49-F238E27FC236}">
                  <a16:creationId xmlns:a16="http://schemas.microsoft.com/office/drawing/2014/main" id="{27E1372A-4726-C54D-92C6-A789FE77660E}"/>
                </a:ext>
              </a:extLst>
            </p:cNvPr>
            <p:cNvSpPr/>
            <p:nvPr/>
          </p:nvSpPr>
          <p:spPr>
            <a:xfrm>
              <a:off x="1795835" y="1396265"/>
              <a:ext cx="1636721" cy="28007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  <a:effectLst>
              <a:reflection stA="0" endPos="65000" dist="50800" dir="5400000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i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Wing</a:t>
              </a:r>
              <a:endParaRPr sz="16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1" name="Google Shape;335;p37">
              <a:extLst>
                <a:ext uri="{FF2B5EF4-FFF2-40B4-BE49-F238E27FC236}">
                  <a16:creationId xmlns:a16="http://schemas.microsoft.com/office/drawing/2014/main" id="{84B849BA-31EB-6EEE-31AD-FC0E22CE5D20}"/>
                </a:ext>
              </a:extLst>
            </p:cNvPr>
            <p:cNvSpPr txBox="1">
              <a:spLocks/>
            </p:cNvSpPr>
            <p:nvPr/>
          </p:nvSpPr>
          <p:spPr>
            <a:xfrm>
              <a:off x="1795315" y="2978868"/>
              <a:ext cx="1580394" cy="88421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indent="-285750">
                <a:lnSpc>
                  <a:spcPct val="150000"/>
                </a:lnSpc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Operaciones </a:t>
              </a:r>
              <a:r>
                <a:rPr lang="en-US" sz="1300" i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BVLOS</a:t>
              </a:r>
            </a:p>
            <a:p>
              <a:pPr marL="285750" indent="-285750">
                <a:lnSpc>
                  <a:spcPct val="150000"/>
                </a:lnSpc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Compañía de </a:t>
              </a:r>
              <a:r>
                <a:rPr lang="en-US" sz="1300" i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USA </a:t>
              </a:r>
              <a:r>
                <a:rPr lang="en-US" sz="13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más</a:t>
              </a:r>
              <a:r>
                <a:rPr lang="en-U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avanzada</a:t>
              </a:r>
              <a:endParaRPr lang="en-US" sz="1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285750" indent="-285750">
                <a:lnSpc>
                  <a:spcPct val="150000"/>
                </a:lnSpc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+ 320 envíos diarios</a:t>
              </a:r>
            </a:p>
            <a:p>
              <a:pPr marL="285750" indent="-285750">
                <a:lnSpc>
                  <a:spcPct val="150000"/>
                </a:lnSpc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Envíos </a:t>
              </a:r>
              <a:r>
                <a:rPr lang="en-US" sz="13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gratuitos</a:t>
              </a:r>
              <a:r>
                <a:rPr lang="en-U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para el </a:t>
              </a:r>
              <a:r>
                <a:rPr lang="en-US" sz="13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consumidor</a:t>
              </a:r>
              <a:endParaRPr lang="en-US" sz="1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218AF7-292A-2DF8-3526-90D700641C8A}"/>
              </a:ext>
            </a:extLst>
          </p:cNvPr>
          <p:cNvGrpSpPr/>
          <p:nvPr/>
        </p:nvGrpSpPr>
        <p:grpSpPr>
          <a:xfrm>
            <a:off x="4674884" y="219446"/>
            <a:ext cx="4038789" cy="4190628"/>
            <a:chOff x="1713296" y="1284336"/>
            <a:chExt cx="1801799" cy="2745900"/>
          </a:xfrm>
        </p:grpSpPr>
        <p:sp>
          <p:nvSpPr>
            <p:cNvPr id="31" name="Google Shape;319;p37">
              <a:extLst>
                <a:ext uri="{FF2B5EF4-FFF2-40B4-BE49-F238E27FC236}">
                  <a16:creationId xmlns:a16="http://schemas.microsoft.com/office/drawing/2014/main" id="{3A3A4D9E-1840-0024-37A3-80B9A0477D08}"/>
                </a:ext>
              </a:extLst>
            </p:cNvPr>
            <p:cNvSpPr/>
            <p:nvPr/>
          </p:nvSpPr>
          <p:spPr>
            <a:xfrm>
              <a:off x="1713296" y="1284336"/>
              <a:ext cx="1801799" cy="2745900"/>
            </a:xfrm>
            <a:prstGeom prst="roundRect">
              <a:avLst>
                <a:gd name="adj" fmla="val 9032"/>
              </a:avLst>
            </a:prstGeom>
            <a:solidFill>
              <a:srgbClr val="FFFFFF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54;p39">
              <a:extLst>
                <a:ext uri="{FF2B5EF4-FFF2-40B4-BE49-F238E27FC236}">
                  <a16:creationId xmlns:a16="http://schemas.microsoft.com/office/drawing/2014/main" id="{F9883C30-03C8-E5C6-010B-90574BCC2E58}"/>
                </a:ext>
              </a:extLst>
            </p:cNvPr>
            <p:cNvSpPr/>
            <p:nvPr/>
          </p:nvSpPr>
          <p:spPr>
            <a:xfrm>
              <a:off x="1795833" y="1396264"/>
              <a:ext cx="1636721" cy="28007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  <a:effectLst>
              <a:reflection stA="0" endPos="65000" dist="50800" dir="5400000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600" i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Manna</a:t>
              </a:r>
              <a:endParaRPr sz="16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3" name="Google Shape;335;p37">
              <a:extLst>
                <a:ext uri="{FF2B5EF4-FFF2-40B4-BE49-F238E27FC236}">
                  <a16:creationId xmlns:a16="http://schemas.microsoft.com/office/drawing/2014/main" id="{9EBE78F4-4750-F4AB-5E44-85CBAC3785E6}"/>
                </a:ext>
              </a:extLst>
            </p:cNvPr>
            <p:cNvSpPr txBox="1">
              <a:spLocks/>
            </p:cNvSpPr>
            <p:nvPr/>
          </p:nvSpPr>
          <p:spPr>
            <a:xfrm>
              <a:off x="1778459" y="2900021"/>
              <a:ext cx="1671467" cy="1041908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indent="-285750">
                <a:lnSpc>
                  <a:spcPct val="150000"/>
                </a:lnSpc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Operaciones no </a:t>
              </a:r>
              <a:r>
                <a:rPr lang="en-US" sz="1300" i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BVLOS</a:t>
              </a:r>
            </a:p>
            <a:p>
              <a:pPr marL="285750" indent="-285750">
                <a:lnSpc>
                  <a:spcPct val="150000"/>
                </a:lnSpc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Compañía </a:t>
              </a:r>
              <a:r>
                <a:rPr lang="en-US" sz="13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europea</a:t>
              </a:r>
              <a:r>
                <a:rPr lang="en-U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más</a:t>
              </a:r>
              <a:r>
                <a:rPr lang="en-U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avanzada</a:t>
              </a:r>
              <a:endParaRPr lang="en-US" sz="1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285750" indent="-285750">
                <a:lnSpc>
                  <a:spcPct val="150000"/>
                </a:lnSpc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El 26,25 % de la población accessible </a:t>
              </a:r>
              <a:r>
                <a:rPr lang="en-US" sz="13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usa</a:t>
              </a:r>
              <a:r>
                <a:rPr lang="en-U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su</a:t>
              </a:r>
              <a:r>
                <a:rPr lang="en-U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servicio al </a:t>
              </a:r>
              <a:r>
                <a:rPr lang="en-US" sz="13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menos</a:t>
              </a:r>
              <a:r>
                <a:rPr lang="en-U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2 </a:t>
              </a:r>
              <a:r>
                <a:rPr lang="en-US" sz="13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veces</a:t>
              </a:r>
              <a:endParaRPr lang="en-US" sz="1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285750" indent="-285750">
                <a:lnSpc>
                  <a:spcPct val="150000"/>
                </a:lnSpc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Gastos de envío de 4,2 € (</a:t>
              </a:r>
              <a:r>
                <a:rPr lang="en-US" sz="13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consumidor</a:t>
              </a:r>
              <a:r>
                <a:rPr lang="en-U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)</a:t>
              </a:r>
            </a:p>
          </p:txBody>
        </p:sp>
      </p:grpSp>
      <p:sp>
        <p:nvSpPr>
          <p:cNvPr id="19" name="Google Shape;360;p39">
            <a:extLst>
              <a:ext uri="{FF2B5EF4-FFF2-40B4-BE49-F238E27FC236}">
                <a16:creationId xmlns:a16="http://schemas.microsoft.com/office/drawing/2014/main" id="{616E905B-8D60-E28F-5D76-5426C0173F95}"/>
              </a:ext>
            </a:extLst>
          </p:cNvPr>
          <p:cNvSpPr txBox="1">
            <a:spLocks/>
          </p:cNvSpPr>
          <p:nvPr/>
        </p:nvSpPr>
        <p:spPr>
          <a:xfrm>
            <a:off x="2408088" y="4623854"/>
            <a:ext cx="4327824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s-ES"/>
              <a:t>Empresas actuales, percepción del consumidor y riesgos</a:t>
            </a:r>
            <a:endParaRPr lang="es-ES" dirty="0"/>
          </a:p>
        </p:txBody>
      </p:sp>
      <p:pic>
        <p:nvPicPr>
          <p:cNvPr id="20" name="Picture 19" descr="A picture containing aircraft, airplane, transport, drone&#10;&#10;Description automatically generated">
            <a:extLst>
              <a:ext uri="{FF2B5EF4-FFF2-40B4-BE49-F238E27FC236}">
                <a16:creationId xmlns:a16="http://schemas.microsoft.com/office/drawing/2014/main" id="{A79A9F9C-11D4-5C82-49D2-0144BB553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98" y="602557"/>
            <a:ext cx="3786348" cy="2202982"/>
          </a:xfrm>
          <a:prstGeom prst="rect">
            <a:avLst/>
          </a:prstGeom>
          <a:effectLst>
            <a:reflection stA="25000" endPos="65000" dist="50800" dir="5400000" sy="-100000" algn="bl" rotWithShape="0"/>
          </a:effectLst>
        </p:spPr>
      </p:pic>
      <p:pic>
        <p:nvPicPr>
          <p:cNvPr id="21" name="Picture 20" descr="A picture containing transport, aircraft&#10;&#10;Description automatically generated">
            <a:extLst>
              <a:ext uri="{FF2B5EF4-FFF2-40B4-BE49-F238E27FC236}">
                <a16:creationId xmlns:a16="http://schemas.microsoft.com/office/drawing/2014/main" id="{178DEAB4-6B00-7941-1AC7-E31BCCBD3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95" t="19259" r="4959" b="15000"/>
          <a:stretch/>
        </p:blipFill>
        <p:spPr>
          <a:xfrm>
            <a:off x="4937811" y="1038017"/>
            <a:ext cx="3590843" cy="1541414"/>
          </a:xfrm>
          <a:prstGeom prst="rect">
            <a:avLst/>
          </a:prstGeom>
          <a:effectLst>
            <a:reflection stA="2500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433813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54;p39">
            <a:extLst>
              <a:ext uri="{FF2B5EF4-FFF2-40B4-BE49-F238E27FC236}">
                <a16:creationId xmlns:a16="http://schemas.microsoft.com/office/drawing/2014/main" id="{D9C508C2-B4F8-81FE-17F1-1976535D6564}"/>
              </a:ext>
            </a:extLst>
          </p:cNvPr>
          <p:cNvSpPr/>
          <p:nvPr/>
        </p:nvSpPr>
        <p:spPr>
          <a:xfrm>
            <a:off x="765715" y="690990"/>
            <a:ext cx="7665210" cy="1069499"/>
          </a:xfrm>
          <a:prstGeom prst="roundRect">
            <a:avLst>
              <a:gd name="adj" fmla="val 50000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2BFE3-4B2E-247D-E785-4DF456D72B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BD97069-0881-1CA2-071C-8A8495C14A3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492240" y="4623854"/>
            <a:ext cx="1938685" cy="307500"/>
          </a:xfrm>
        </p:spPr>
        <p:txBody>
          <a:bodyPr/>
          <a:lstStyle/>
          <a:p>
            <a:r>
              <a:rPr lang="es-ES" dirty="0"/>
              <a:t>Enrique Villa Coronado</a:t>
            </a:r>
            <a:endParaRPr 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A5AC764-64C4-340D-ABC0-9A458FF59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701077"/>
              </p:ext>
            </p:extLst>
          </p:nvPr>
        </p:nvGraphicFramePr>
        <p:xfrm>
          <a:off x="713074" y="2407632"/>
          <a:ext cx="7717851" cy="15544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2617">
                  <a:extLst>
                    <a:ext uri="{9D8B030D-6E8A-4147-A177-3AD203B41FA5}">
                      <a16:colId xmlns:a16="http://schemas.microsoft.com/office/drawing/2014/main" val="2634231973"/>
                    </a:ext>
                  </a:extLst>
                </a:gridCol>
                <a:gridCol w="2572617">
                  <a:extLst>
                    <a:ext uri="{9D8B030D-6E8A-4147-A177-3AD203B41FA5}">
                      <a16:colId xmlns:a16="http://schemas.microsoft.com/office/drawing/2014/main" val="2747881087"/>
                    </a:ext>
                  </a:extLst>
                </a:gridCol>
                <a:gridCol w="2572617">
                  <a:extLst>
                    <a:ext uri="{9D8B030D-6E8A-4147-A177-3AD203B41FA5}">
                      <a16:colId xmlns:a16="http://schemas.microsoft.com/office/drawing/2014/main" val="4175449180"/>
                    </a:ext>
                  </a:extLst>
                </a:gridCol>
              </a:tblGrid>
              <a:tr h="407971">
                <a:tc>
                  <a:txBody>
                    <a:bodyPr/>
                    <a:lstStyle/>
                    <a:p>
                      <a:pPr algn="ctr"/>
                      <a:r>
                        <a:rPr lang="es-ES" sz="13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Estudio</a:t>
                      </a:r>
                      <a:endParaRPr lang="en-US" sz="13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Aprueban los servicios o les gusta la idea</a:t>
                      </a:r>
                      <a:endParaRPr lang="en-US" sz="13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Ya han experimentado el </a:t>
                      </a:r>
                      <a:r>
                        <a:rPr lang="es-ES" sz="1300" i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drone delivery</a:t>
                      </a:r>
                      <a:endParaRPr lang="en-US" sz="13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462042"/>
                  </a:ext>
                </a:extLst>
              </a:tr>
              <a:tr h="284920">
                <a:tc>
                  <a:txBody>
                    <a:bodyPr/>
                    <a:lstStyle/>
                    <a:p>
                      <a:pPr algn="ctr"/>
                      <a:r>
                        <a:rPr lang="es-ES" sz="13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GUAA / RARC</a:t>
                      </a:r>
                      <a:endParaRPr lang="en-US" sz="13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30 - 60 %</a:t>
                      </a:r>
                      <a:endParaRPr lang="en-US" sz="13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NO</a:t>
                      </a:r>
                      <a:endParaRPr lang="en-US" sz="13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3810008"/>
                  </a:ext>
                </a:extLst>
              </a:tr>
              <a:tr h="407971">
                <a:tc>
                  <a:txBody>
                    <a:bodyPr/>
                    <a:lstStyle/>
                    <a:p>
                      <a:pPr algn="ctr"/>
                      <a:r>
                        <a:rPr lang="es-ES" sz="13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Empresa </a:t>
                      </a:r>
                      <a:r>
                        <a:rPr lang="es-ES" sz="1300" i="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Wing</a:t>
                      </a:r>
                    </a:p>
                    <a:p>
                      <a:pPr algn="ctr"/>
                      <a:r>
                        <a:rPr lang="es-ES" sz="1300" i="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(Virginia</a:t>
                      </a:r>
                      <a:r>
                        <a:rPr lang="es-ES" sz="13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Tech)</a:t>
                      </a:r>
                      <a:endParaRPr lang="en-US" sz="13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87 %</a:t>
                      </a:r>
                      <a:endParaRPr lang="en-US" sz="13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SI</a:t>
                      </a:r>
                      <a:endParaRPr lang="en-US" sz="13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1750072"/>
                  </a:ext>
                </a:extLst>
              </a:tr>
              <a:tr h="284920">
                <a:tc>
                  <a:txBody>
                    <a:bodyPr/>
                    <a:lstStyle/>
                    <a:p>
                      <a:pPr algn="ctr"/>
                      <a:r>
                        <a:rPr lang="es-ES" sz="13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Empresa </a:t>
                      </a:r>
                      <a:r>
                        <a:rPr lang="es-ES" sz="1300" i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Manna</a:t>
                      </a:r>
                      <a:endParaRPr lang="en-US" sz="13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&gt; 90 %</a:t>
                      </a:r>
                      <a:endParaRPr lang="en-US" sz="13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SI</a:t>
                      </a:r>
                      <a:endParaRPr lang="en-US" sz="13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0609094"/>
                  </a:ext>
                </a:extLst>
              </a:tr>
            </a:tbl>
          </a:graphicData>
        </a:graphic>
      </p:graphicFrame>
      <p:sp>
        <p:nvSpPr>
          <p:cNvPr id="8" name="Google Shape;439;p44">
            <a:extLst>
              <a:ext uri="{FF2B5EF4-FFF2-40B4-BE49-F238E27FC236}">
                <a16:creationId xmlns:a16="http://schemas.microsoft.com/office/drawing/2014/main" id="{2D0FC6B5-D219-2239-EE8F-675427C70905}"/>
              </a:ext>
            </a:extLst>
          </p:cNvPr>
          <p:cNvSpPr txBox="1">
            <a:spLocks/>
          </p:cNvSpPr>
          <p:nvPr/>
        </p:nvSpPr>
        <p:spPr>
          <a:xfrm>
            <a:off x="1117394" y="640589"/>
            <a:ext cx="7014444" cy="11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2000" dirty="0"/>
              <a:t>La percepción mejora al disponer de </a:t>
            </a:r>
            <a:r>
              <a:rPr lang="en-US" sz="2000" i="1" dirty="0"/>
              <a:t>drone</a:t>
            </a:r>
          </a:p>
          <a:p>
            <a:pPr marL="0" indent="0">
              <a:lnSpc>
                <a:spcPct val="150000"/>
              </a:lnSpc>
            </a:pPr>
            <a:r>
              <a:rPr lang="en-US" sz="2000" i="1" dirty="0"/>
              <a:t>delivery </a:t>
            </a:r>
            <a:r>
              <a:rPr lang="en-US" sz="2000" dirty="0"/>
              <a:t>en tu ciudad llegando a niveles del ~90%</a:t>
            </a:r>
          </a:p>
        </p:txBody>
      </p:sp>
      <p:sp>
        <p:nvSpPr>
          <p:cNvPr id="11" name="Google Shape;360;p39">
            <a:extLst>
              <a:ext uri="{FF2B5EF4-FFF2-40B4-BE49-F238E27FC236}">
                <a16:creationId xmlns:a16="http://schemas.microsoft.com/office/drawing/2014/main" id="{962619DB-1DBA-7282-1710-AF709E684140}"/>
              </a:ext>
            </a:extLst>
          </p:cNvPr>
          <p:cNvSpPr txBox="1">
            <a:spLocks/>
          </p:cNvSpPr>
          <p:nvPr/>
        </p:nvSpPr>
        <p:spPr>
          <a:xfrm>
            <a:off x="2408088" y="4623854"/>
            <a:ext cx="4327824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s-ES"/>
              <a:t>Empresas actuales, percepción del consumidor y riesgos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568284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2BFE3-4B2E-247D-E785-4DF456D72B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BD97069-0881-1CA2-071C-8A8495C14A3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492240" y="4623854"/>
            <a:ext cx="1938685" cy="307500"/>
          </a:xfrm>
        </p:spPr>
        <p:txBody>
          <a:bodyPr/>
          <a:lstStyle/>
          <a:p>
            <a:r>
              <a:rPr lang="es-ES" dirty="0"/>
              <a:t>Enrique Villa Coronado</a:t>
            </a:r>
            <a:endParaRPr lang="en-US" dirty="0"/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7A297B55-64E1-B37E-5F2D-7375D3E0D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873413"/>
              </p:ext>
            </p:extLst>
          </p:nvPr>
        </p:nvGraphicFramePr>
        <p:xfrm>
          <a:off x="451915" y="278295"/>
          <a:ext cx="8240119" cy="403624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96842">
                  <a:extLst>
                    <a:ext uri="{9D8B030D-6E8A-4147-A177-3AD203B41FA5}">
                      <a16:colId xmlns:a16="http://schemas.microsoft.com/office/drawing/2014/main" val="2634231973"/>
                    </a:ext>
                  </a:extLst>
                </a:gridCol>
                <a:gridCol w="5343277">
                  <a:extLst>
                    <a:ext uri="{9D8B030D-6E8A-4147-A177-3AD203B41FA5}">
                      <a16:colId xmlns:a16="http://schemas.microsoft.com/office/drawing/2014/main" val="2747881087"/>
                    </a:ext>
                  </a:extLst>
                </a:gridCol>
              </a:tblGrid>
              <a:tr h="60136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Problema o Preocupación</a:t>
                      </a:r>
                      <a:endParaRPr lang="en-US" sz="12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T="91440" marB="9144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Soluciones</a:t>
                      </a:r>
                      <a:endParaRPr lang="en-US" sz="12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T="91440" marB="9144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462042"/>
                  </a:ext>
                </a:extLst>
              </a:tr>
              <a:tr h="91789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Seguridad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Pruebas de vuelo previas a la operación (</a:t>
                      </a:r>
                      <a:r>
                        <a:rPr lang="es-ES" sz="1200" i="1" dirty="0" err="1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Pre-check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)</a:t>
                      </a:r>
                    </a:p>
                    <a:p>
                      <a:pPr marL="171450" indent="-171450" algn="l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Mantenimiento exigente (1 fallo cada 100.000 vuelos)</a:t>
                      </a:r>
                    </a:p>
                    <a:p>
                      <a:pPr marL="171450" indent="-171450" algn="l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Sistemas duplicados</a:t>
                      </a:r>
                      <a:endParaRPr lang="en-US" sz="12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1273810008"/>
                  </a:ext>
                </a:extLst>
              </a:tr>
              <a:tr h="84150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Privacidad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s-ES" sz="1200" i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LiDAR (Baja resolución) u otras cámaras de baja resolución</a:t>
                      </a:r>
                    </a:p>
                    <a:p>
                      <a:pPr marL="171450" indent="-171450" algn="l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Transparencia por parte del operador de </a:t>
                      </a:r>
                      <a:r>
                        <a:rPr lang="es-ES" sz="1200" i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UAS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611750072"/>
                  </a:ext>
                </a:extLst>
              </a:tr>
              <a:tr h="9078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Ruido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Reducir la intensidad y frecuencia del sonido</a:t>
                      </a:r>
                    </a:p>
                    <a:p>
                      <a:pPr marL="171450" indent="-171450" algn="l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Elección de los puntos de despegue y aterrizaje adecuada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810609094"/>
                  </a:ext>
                </a:extLst>
              </a:tr>
              <a:tr h="62754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“Hacks” y factor humano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Emplear redes </a:t>
                      </a:r>
                      <a:r>
                        <a:rPr lang="es-ES" sz="1200" i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LTE</a:t>
                      </a:r>
                      <a:r>
                        <a:rPr lang="es-ES" sz="1200" i="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para la comunicación </a:t>
                      </a:r>
                      <a:r>
                        <a:rPr lang="es-ES" sz="1200" i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UAS</a:t>
                      </a:r>
                      <a:r>
                        <a:rPr lang="es-ES" sz="1200" i="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- Piloto</a:t>
                      </a:r>
                    </a:p>
                    <a:p>
                      <a:pPr marL="171450" indent="-171450" algn="l">
                        <a:lnSpc>
                          <a:spcPct val="150000"/>
                        </a:lnSpc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s-ES" sz="1200" i="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Cambios de hábito de consumo</a:t>
                      </a:r>
                      <a:endParaRPr lang="es-ES" sz="12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1706674145"/>
                  </a:ext>
                </a:extLst>
              </a:tr>
            </a:tbl>
          </a:graphicData>
        </a:graphic>
      </p:graphicFrame>
      <p:pic>
        <p:nvPicPr>
          <p:cNvPr id="9" name="Graphic 8" descr="Security camera outline">
            <a:extLst>
              <a:ext uri="{FF2B5EF4-FFF2-40B4-BE49-F238E27FC236}">
                <a16:creationId xmlns:a16="http://schemas.microsoft.com/office/drawing/2014/main" id="{33D068F5-A59E-98AA-ED5A-36429B52D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7032" y="2043937"/>
            <a:ext cx="508386" cy="508386"/>
          </a:xfrm>
          <a:prstGeom prst="rect">
            <a:avLst/>
          </a:prstGeom>
        </p:spPr>
      </p:pic>
      <p:pic>
        <p:nvPicPr>
          <p:cNvPr id="11" name="Graphic 10" descr="Sound Medium outline">
            <a:extLst>
              <a:ext uri="{FF2B5EF4-FFF2-40B4-BE49-F238E27FC236}">
                <a16:creationId xmlns:a16="http://schemas.microsoft.com/office/drawing/2014/main" id="{6EB56B2A-AF6B-274D-3F3E-F9235A49B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775" y="2952400"/>
            <a:ext cx="517081" cy="517081"/>
          </a:xfrm>
          <a:prstGeom prst="rect">
            <a:avLst/>
          </a:prstGeom>
        </p:spPr>
      </p:pic>
      <p:pic>
        <p:nvPicPr>
          <p:cNvPr id="13" name="Graphic 12" descr="Shield Tick outline">
            <a:extLst>
              <a:ext uri="{FF2B5EF4-FFF2-40B4-BE49-F238E27FC236}">
                <a16:creationId xmlns:a16="http://schemas.microsoft.com/office/drawing/2014/main" id="{9B51E439-E359-3EFF-8001-0A2C2BE07E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94032" y="1152432"/>
            <a:ext cx="459439" cy="459439"/>
          </a:xfrm>
          <a:prstGeom prst="rect">
            <a:avLst/>
          </a:prstGeom>
        </p:spPr>
      </p:pic>
      <p:pic>
        <p:nvPicPr>
          <p:cNvPr id="15" name="Graphic 14" descr="User outline">
            <a:extLst>
              <a:ext uri="{FF2B5EF4-FFF2-40B4-BE49-F238E27FC236}">
                <a16:creationId xmlns:a16="http://schemas.microsoft.com/office/drawing/2014/main" id="{1582F432-D003-4138-1FE2-CE7B91DF60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84380" y="3821726"/>
            <a:ext cx="457200" cy="457200"/>
          </a:xfrm>
          <a:prstGeom prst="rect">
            <a:avLst/>
          </a:prstGeom>
        </p:spPr>
      </p:pic>
      <p:sp>
        <p:nvSpPr>
          <p:cNvPr id="18" name="Google Shape;360;p39">
            <a:extLst>
              <a:ext uri="{FF2B5EF4-FFF2-40B4-BE49-F238E27FC236}">
                <a16:creationId xmlns:a16="http://schemas.microsoft.com/office/drawing/2014/main" id="{899784F5-8DDA-5F3C-B002-E20B52C46234}"/>
              </a:ext>
            </a:extLst>
          </p:cNvPr>
          <p:cNvSpPr txBox="1">
            <a:spLocks/>
          </p:cNvSpPr>
          <p:nvPr/>
        </p:nvSpPr>
        <p:spPr>
          <a:xfrm>
            <a:off x="2408088" y="4623854"/>
            <a:ext cx="4327824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s-ES"/>
              <a:t>Empresas actuales, percepción del consumidor y riesgos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656479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/>
          <p:nvPr/>
        </p:nvSpPr>
        <p:spPr>
          <a:xfrm>
            <a:off x="713074" y="3666164"/>
            <a:ext cx="3715803" cy="489300"/>
          </a:xfrm>
          <a:prstGeom prst="roundRect">
            <a:avLst>
              <a:gd name="adj" fmla="val 50000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¿Cómo y dónde se pretende operar?</a:t>
            </a:r>
          </a:p>
        </p:txBody>
      </p:sp>
      <p:sp>
        <p:nvSpPr>
          <p:cNvPr id="355" name="Google Shape;355;p39"/>
          <p:cNvSpPr/>
          <p:nvPr/>
        </p:nvSpPr>
        <p:spPr>
          <a:xfrm>
            <a:off x="713075" y="868182"/>
            <a:ext cx="1169400" cy="116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9"/>
          <p:cNvSpPr txBox="1">
            <a:spLocks noGrp="1"/>
          </p:cNvSpPr>
          <p:nvPr>
            <p:ph type="title"/>
          </p:nvPr>
        </p:nvSpPr>
        <p:spPr>
          <a:xfrm>
            <a:off x="713074" y="2430973"/>
            <a:ext cx="821533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Descripción de las operaciones</a:t>
            </a:r>
            <a:endParaRPr sz="3500" dirty="0"/>
          </a:p>
        </p:txBody>
      </p:sp>
      <p:sp>
        <p:nvSpPr>
          <p:cNvPr id="358" name="Google Shape;358;p39"/>
          <p:cNvSpPr txBox="1">
            <a:spLocks noGrp="1"/>
          </p:cNvSpPr>
          <p:nvPr>
            <p:ph type="title" idx="2"/>
          </p:nvPr>
        </p:nvSpPr>
        <p:spPr>
          <a:xfrm>
            <a:off x="784175" y="1067386"/>
            <a:ext cx="10272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60" name="Google Shape;360;p39"/>
          <p:cNvSpPr txBox="1">
            <a:spLocks noGrp="1"/>
          </p:cNvSpPr>
          <p:nvPr>
            <p:ph type="subTitle" idx="3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Descripción de las operaciones</a:t>
            </a:r>
            <a:endParaRPr dirty="0"/>
          </a:p>
        </p:txBody>
      </p:sp>
      <p:sp>
        <p:nvSpPr>
          <p:cNvPr id="361" name="Google Shape;361;p39"/>
          <p:cNvSpPr txBox="1">
            <a:spLocks noGrp="1"/>
          </p:cNvSpPr>
          <p:nvPr>
            <p:ph type="subTitle" idx="4"/>
          </p:nvPr>
        </p:nvSpPr>
        <p:spPr>
          <a:xfrm>
            <a:off x="5872976" y="4623854"/>
            <a:ext cx="2557949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Enrique Villa Coronado</a:t>
            </a:r>
          </a:p>
        </p:txBody>
      </p:sp>
    </p:spTree>
    <p:extLst>
      <p:ext uri="{BB962C8B-B14F-4D97-AF65-F5344CB8AC3E}">
        <p14:creationId xmlns:p14="http://schemas.microsoft.com/office/powerpoint/2010/main" val="93234063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2BFE3-4B2E-247D-E785-4DF456D72B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994A796-63C4-0B4E-9C02-4DC3268EA304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" sz="1000" dirty="0"/>
              <a:t>Descripción de las operaciones</a:t>
            </a:r>
            <a:endParaRPr lang="en-US" b="1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BD97069-0881-1CA2-071C-8A8495C14A3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492240" y="4623854"/>
            <a:ext cx="1938685" cy="307500"/>
          </a:xfrm>
        </p:spPr>
        <p:txBody>
          <a:bodyPr/>
          <a:lstStyle/>
          <a:p>
            <a:r>
              <a:rPr lang="es-ES" dirty="0"/>
              <a:t>Enrique Villa Coronado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297B6-A051-590E-F195-A37B7C86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49" y="1041217"/>
            <a:ext cx="5535983" cy="33714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10" name="Google Shape;354;p39">
            <a:extLst>
              <a:ext uri="{FF2B5EF4-FFF2-40B4-BE49-F238E27FC236}">
                <a16:creationId xmlns:a16="http://schemas.microsoft.com/office/drawing/2014/main" id="{4D55AECC-0971-8C9A-36D2-60BFDB58A2BA}"/>
              </a:ext>
            </a:extLst>
          </p:cNvPr>
          <p:cNvSpPr/>
          <p:nvPr/>
        </p:nvSpPr>
        <p:spPr>
          <a:xfrm>
            <a:off x="451350" y="356738"/>
            <a:ext cx="5535982" cy="503044"/>
          </a:xfrm>
          <a:prstGeom prst="roundRect">
            <a:avLst>
              <a:gd name="adj" fmla="val 50000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Zonas de operaciones con drones</a:t>
            </a:r>
            <a:endParaRPr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6547BE-F8BA-8E72-3967-95D3E58A7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7" t="1" r="2102" b="2449"/>
          <a:stretch/>
        </p:blipFill>
        <p:spPr bwMode="auto">
          <a:xfrm>
            <a:off x="6616677" y="1041217"/>
            <a:ext cx="1851703" cy="16566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Google Shape;354;p39">
            <a:extLst>
              <a:ext uri="{FF2B5EF4-FFF2-40B4-BE49-F238E27FC236}">
                <a16:creationId xmlns:a16="http://schemas.microsoft.com/office/drawing/2014/main" id="{B4251B79-EA0E-84D1-05BB-CF42E840DCA4}"/>
              </a:ext>
            </a:extLst>
          </p:cNvPr>
          <p:cNvSpPr/>
          <p:nvPr/>
        </p:nvSpPr>
        <p:spPr>
          <a:xfrm>
            <a:off x="6379698" y="356738"/>
            <a:ext cx="2312952" cy="503044"/>
          </a:xfrm>
          <a:prstGeom prst="roundRect">
            <a:avLst>
              <a:gd name="adj" fmla="val 50000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“Nests” en Zonas 2/3</a:t>
            </a:r>
            <a:endParaRPr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860AE-0E58-0798-C5F9-84CCD550DB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133" y="2756063"/>
            <a:ext cx="1776792" cy="16566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6380618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2BFE3-4B2E-247D-E785-4DF456D72B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994A796-63C4-0B4E-9C02-4DC3268EA304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" sz="1000" dirty="0"/>
              <a:t>Descripción de las operaciones</a:t>
            </a:r>
            <a:endParaRPr lang="en-US" b="1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BD97069-0881-1CA2-071C-8A8495C14A3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492240" y="4623854"/>
            <a:ext cx="1938685" cy="307500"/>
          </a:xfrm>
        </p:spPr>
        <p:txBody>
          <a:bodyPr/>
          <a:lstStyle/>
          <a:p>
            <a:r>
              <a:rPr lang="es-ES" dirty="0"/>
              <a:t>Enrique Villa Coronado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E9C194-2125-2277-AE20-D14320F63A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" t="11622" r="3361" b="949"/>
          <a:stretch/>
        </p:blipFill>
        <p:spPr bwMode="auto">
          <a:xfrm>
            <a:off x="1343195" y="1091509"/>
            <a:ext cx="6457556" cy="32804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7F89F77-C586-4796-5CB7-BF7104B1A723}"/>
              </a:ext>
            </a:extLst>
          </p:cNvPr>
          <p:cNvGrpSpPr/>
          <p:nvPr/>
        </p:nvGrpSpPr>
        <p:grpSpPr>
          <a:xfrm>
            <a:off x="962081" y="360227"/>
            <a:ext cx="7219783" cy="489300"/>
            <a:chOff x="2049756" y="350221"/>
            <a:chExt cx="5044487" cy="489300"/>
          </a:xfrm>
        </p:grpSpPr>
        <p:sp>
          <p:nvSpPr>
            <p:cNvPr id="8" name="Google Shape;354;p39">
              <a:extLst>
                <a:ext uri="{FF2B5EF4-FFF2-40B4-BE49-F238E27FC236}">
                  <a16:creationId xmlns:a16="http://schemas.microsoft.com/office/drawing/2014/main" id="{E55E6D15-F887-4FD5-5E69-83A0C12E1637}"/>
                </a:ext>
              </a:extLst>
            </p:cNvPr>
            <p:cNvSpPr/>
            <p:nvPr/>
          </p:nvSpPr>
          <p:spPr>
            <a:xfrm>
              <a:off x="2314813" y="350221"/>
              <a:ext cx="4514374" cy="4893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7;p39">
              <a:extLst>
                <a:ext uri="{FF2B5EF4-FFF2-40B4-BE49-F238E27FC236}">
                  <a16:creationId xmlns:a16="http://schemas.microsoft.com/office/drawing/2014/main" id="{BFAB4787-5A13-E987-A74C-74ECFFF44686}"/>
                </a:ext>
              </a:extLst>
            </p:cNvPr>
            <p:cNvSpPr txBox="1">
              <a:spLocks/>
            </p:cNvSpPr>
            <p:nvPr/>
          </p:nvSpPr>
          <p:spPr>
            <a:xfrm>
              <a:off x="2049756" y="412506"/>
              <a:ext cx="5044487" cy="3647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9pPr>
            </a:lstStyle>
            <a:p>
              <a:pPr marL="0" indent="0"/>
              <a:r>
                <a:rPr lang="en-US" sz="1300" dirty="0"/>
                <a:t>Esquema logístico de la entrega de un pedido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43650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2BFE3-4B2E-247D-E785-4DF456D72B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994A796-63C4-0B4E-9C02-4DC3268EA304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" sz="1000" dirty="0"/>
              <a:t>Descripción de las operaciones</a:t>
            </a:r>
            <a:endParaRPr lang="en-US" b="1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BD97069-0881-1CA2-071C-8A8495C14A3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492240" y="4623854"/>
            <a:ext cx="1938685" cy="307500"/>
          </a:xfrm>
        </p:spPr>
        <p:txBody>
          <a:bodyPr/>
          <a:lstStyle/>
          <a:p>
            <a:r>
              <a:rPr lang="es-ES" dirty="0"/>
              <a:t>Enrique Villa Coronado</a:t>
            </a:r>
            <a:endParaRPr lang="en-US" dirty="0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4B793485-DB09-0B9B-5ADF-7B260906F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65" y="212145"/>
            <a:ext cx="7499870" cy="4197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5623790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"/>
          <p:cNvSpPr/>
          <p:nvPr/>
        </p:nvSpPr>
        <p:spPr>
          <a:xfrm>
            <a:off x="713075" y="868182"/>
            <a:ext cx="1169400" cy="116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9"/>
          <p:cNvSpPr txBox="1">
            <a:spLocks noGrp="1"/>
          </p:cNvSpPr>
          <p:nvPr>
            <p:ph type="title"/>
          </p:nvPr>
        </p:nvSpPr>
        <p:spPr>
          <a:xfrm>
            <a:off x="713075" y="2441365"/>
            <a:ext cx="821533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Modelo de negocio y análisis de la demanda</a:t>
            </a:r>
            <a:endParaRPr sz="3500" i="1" dirty="0"/>
          </a:p>
        </p:txBody>
      </p:sp>
      <p:sp>
        <p:nvSpPr>
          <p:cNvPr id="358" name="Google Shape;358;p39"/>
          <p:cNvSpPr txBox="1">
            <a:spLocks noGrp="1"/>
          </p:cNvSpPr>
          <p:nvPr>
            <p:ph type="title" idx="2"/>
          </p:nvPr>
        </p:nvSpPr>
        <p:spPr>
          <a:xfrm>
            <a:off x="784175" y="1067386"/>
            <a:ext cx="10272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60" name="Google Shape;360;p39"/>
          <p:cNvSpPr txBox="1">
            <a:spLocks noGrp="1"/>
          </p:cNvSpPr>
          <p:nvPr>
            <p:ph type="subTitle" idx="3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 </a:t>
            </a:r>
            <a:r>
              <a:rPr lang="en" i="1" dirty="0"/>
              <a:t>drone delivery</a:t>
            </a:r>
            <a:endParaRPr dirty="0"/>
          </a:p>
        </p:txBody>
      </p:sp>
      <p:sp>
        <p:nvSpPr>
          <p:cNvPr id="361" name="Google Shape;361;p39"/>
          <p:cNvSpPr txBox="1">
            <a:spLocks noGrp="1"/>
          </p:cNvSpPr>
          <p:nvPr>
            <p:ph type="subTitle" idx="4"/>
          </p:nvPr>
        </p:nvSpPr>
        <p:spPr>
          <a:xfrm>
            <a:off x="5872976" y="4623854"/>
            <a:ext cx="2557949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Enrique Villa Coronado</a:t>
            </a:r>
          </a:p>
        </p:txBody>
      </p:sp>
      <p:sp>
        <p:nvSpPr>
          <p:cNvPr id="14" name="Google Shape;354;p39">
            <a:extLst>
              <a:ext uri="{FF2B5EF4-FFF2-40B4-BE49-F238E27FC236}">
                <a16:creationId xmlns:a16="http://schemas.microsoft.com/office/drawing/2014/main" id="{0E752997-9DEE-B023-BD67-EAD7F0A7236D}"/>
              </a:ext>
            </a:extLst>
          </p:cNvPr>
          <p:cNvSpPr/>
          <p:nvPr/>
        </p:nvSpPr>
        <p:spPr>
          <a:xfrm>
            <a:off x="713075" y="3723471"/>
            <a:ext cx="6705493" cy="489300"/>
          </a:xfrm>
          <a:prstGeom prst="roundRect">
            <a:avLst>
              <a:gd name="adj" fmla="val 50000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¿Cómo ingresará la compañía operadora de </a:t>
            </a:r>
            <a:r>
              <a:rPr lang="es-ES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UAS</a:t>
            </a:r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7727774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54;p39">
            <a:extLst>
              <a:ext uri="{FF2B5EF4-FFF2-40B4-BE49-F238E27FC236}">
                <a16:creationId xmlns:a16="http://schemas.microsoft.com/office/drawing/2014/main" id="{602D5852-97AA-313F-2241-232565AF58EE}"/>
              </a:ext>
            </a:extLst>
          </p:cNvPr>
          <p:cNvSpPr/>
          <p:nvPr/>
        </p:nvSpPr>
        <p:spPr>
          <a:xfrm>
            <a:off x="5241073" y="3408820"/>
            <a:ext cx="3462266" cy="871928"/>
          </a:xfrm>
          <a:prstGeom prst="roundRect">
            <a:avLst>
              <a:gd name="adj" fmla="val 2953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54;p39">
            <a:extLst>
              <a:ext uri="{FF2B5EF4-FFF2-40B4-BE49-F238E27FC236}">
                <a16:creationId xmlns:a16="http://schemas.microsoft.com/office/drawing/2014/main" id="{130048F7-BD63-48BE-2F26-0DA3B3937E3A}"/>
              </a:ext>
            </a:extLst>
          </p:cNvPr>
          <p:cNvSpPr/>
          <p:nvPr/>
        </p:nvSpPr>
        <p:spPr>
          <a:xfrm>
            <a:off x="5239728" y="2374868"/>
            <a:ext cx="3462266" cy="871928"/>
          </a:xfrm>
          <a:prstGeom prst="roundRect">
            <a:avLst>
              <a:gd name="adj" fmla="val 2953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54;p39">
            <a:extLst>
              <a:ext uri="{FF2B5EF4-FFF2-40B4-BE49-F238E27FC236}">
                <a16:creationId xmlns:a16="http://schemas.microsoft.com/office/drawing/2014/main" id="{644F62EA-95B3-01BF-31F4-163C4CBB636C}"/>
              </a:ext>
            </a:extLst>
          </p:cNvPr>
          <p:cNvSpPr/>
          <p:nvPr/>
        </p:nvSpPr>
        <p:spPr>
          <a:xfrm>
            <a:off x="5245555" y="1330667"/>
            <a:ext cx="3462266" cy="871928"/>
          </a:xfrm>
          <a:prstGeom prst="roundRect">
            <a:avLst>
              <a:gd name="adj" fmla="val 2953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54;p39">
            <a:extLst>
              <a:ext uri="{FF2B5EF4-FFF2-40B4-BE49-F238E27FC236}">
                <a16:creationId xmlns:a16="http://schemas.microsoft.com/office/drawing/2014/main" id="{C397574E-7135-2DA2-186C-F3740EB4FC32}"/>
              </a:ext>
            </a:extLst>
          </p:cNvPr>
          <p:cNvSpPr/>
          <p:nvPr/>
        </p:nvSpPr>
        <p:spPr>
          <a:xfrm>
            <a:off x="5245555" y="320686"/>
            <a:ext cx="3462266" cy="871928"/>
          </a:xfrm>
          <a:prstGeom prst="roundRect">
            <a:avLst>
              <a:gd name="adj" fmla="val 2953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354;p39">
            <a:extLst>
              <a:ext uri="{FF2B5EF4-FFF2-40B4-BE49-F238E27FC236}">
                <a16:creationId xmlns:a16="http://schemas.microsoft.com/office/drawing/2014/main" id="{37146330-3C27-3733-43A1-B64101580676}"/>
              </a:ext>
            </a:extLst>
          </p:cNvPr>
          <p:cNvSpPr/>
          <p:nvPr/>
        </p:nvSpPr>
        <p:spPr>
          <a:xfrm>
            <a:off x="6542772" y="2828337"/>
            <a:ext cx="803671" cy="336796"/>
          </a:xfrm>
          <a:prstGeom prst="roundRect">
            <a:avLst>
              <a:gd name="adj" fmla="val 29537"/>
            </a:avLst>
          </a:prstGeom>
          <a:solidFill>
            <a:schemeClr val="tx1">
              <a:alpha val="20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54;p39">
            <a:extLst>
              <a:ext uri="{FF2B5EF4-FFF2-40B4-BE49-F238E27FC236}">
                <a16:creationId xmlns:a16="http://schemas.microsoft.com/office/drawing/2014/main" id="{B322DB89-9041-1A08-DCCC-336580DA64BA}"/>
              </a:ext>
            </a:extLst>
          </p:cNvPr>
          <p:cNvSpPr/>
          <p:nvPr/>
        </p:nvSpPr>
        <p:spPr>
          <a:xfrm>
            <a:off x="6542772" y="1801897"/>
            <a:ext cx="784382" cy="336796"/>
          </a:xfrm>
          <a:prstGeom prst="roundRect">
            <a:avLst>
              <a:gd name="adj" fmla="val 29537"/>
            </a:avLst>
          </a:prstGeom>
          <a:solidFill>
            <a:schemeClr val="tx1">
              <a:alpha val="20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54;p39">
            <a:extLst>
              <a:ext uri="{FF2B5EF4-FFF2-40B4-BE49-F238E27FC236}">
                <a16:creationId xmlns:a16="http://schemas.microsoft.com/office/drawing/2014/main" id="{F006619E-1BC5-6B43-25CC-D836C179A5C5}"/>
              </a:ext>
            </a:extLst>
          </p:cNvPr>
          <p:cNvSpPr/>
          <p:nvPr/>
        </p:nvSpPr>
        <p:spPr>
          <a:xfrm>
            <a:off x="6281854" y="765642"/>
            <a:ext cx="1338146" cy="336796"/>
          </a:xfrm>
          <a:prstGeom prst="roundRect">
            <a:avLst>
              <a:gd name="adj" fmla="val 29537"/>
            </a:avLst>
          </a:prstGeom>
          <a:solidFill>
            <a:schemeClr val="tx1">
              <a:alpha val="20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8F1EFF-A125-082B-6B6F-FEBBA12BD093}"/>
              </a:ext>
            </a:extLst>
          </p:cNvPr>
          <p:cNvSpPr txBox="1"/>
          <p:nvPr/>
        </p:nvSpPr>
        <p:spPr>
          <a:xfrm>
            <a:off x="5488140" y="2374868"/>
            <a:ext cx="2977097" cy="78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E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Gastos de envío para el consumidor</a:t>
            </a:r>
          </a:p>
          <a:p>
            <a:pPr algn="ctr">
              <a:lnSpc>
                <a:spcPct val="200000"/>
              </a:lnSpc>
            </a:pPr>
            <a:r>
              <a:rPr lang="es-E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 – 6 €</a:t>
            </a:r>
          </a:p>
        </p:txBody>
      </p:sp>
      <p:sp>
        <p:nvSpPr>
          <p:cNvPr id="17" name="Google Shape;354;p39">
            <a:extLst>
              <a:ext uri="{FF2B5EF4-FFF2-40B4-BE49-F238E27FC236}">
                <a16:creationId xmlns:a16="http://schemas.microsoft.com/office/drawing/2014/main" id="{13C5CC48-46F7-60E3-C8D2-D8D3E26C46A8}"/>
              </a:ext>
            </a:extLst>
          </p:cNvPr>
          <p:cNvSpPr/>
          <p:nvPr/>
        </p:nvSpPr>
        <p:spPr>
          <a:xfrm>
            <a:off x="6492240" y="3850888"/>
            <a:ext cx="904736" cy="336796"/>
          </a:xfrm>
          <a:prstGeom prst="roundRect">
            <a:avLst>
              <a:gd name="adj" fmla="val 29537"/>
            </a:avLst>
          </a:prstGeom>
          <a:solidFill>
            <a:schemeClr val="tx1">
              <a:alpha val="205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B85BB2-624A-7BAA-A895-C62EE3FE8C37}"/>
              </a:ext>
            </a:extLst>
          </p:cNvPr>
          <p:cNvSpPr txBox="1"/>
          <p:nvPr/>
        </p:nvSpPr>
        <p:spPr>
          <a:xfrm>
            <a:off x="5366849" y="3405932"/>
            <a:ext cx="3203120" cy="78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E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Comisiones percibidas por el comercio</a:t>
            </a:r>
          </a:p>
          <a:p>
            <a:pPr algn="ctr">
              <a:lnSpc>
                <a:spcPct val="200000"/>
              </a:lnSpc>
            </a:pPr>
            <a:r>
              <a:rPr lang="es-E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19 - 27 %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2BFE3-4B2E-247D-E785-4DF456D72B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994A796-63C4-0B4E-9C02-4DC3268EA304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947987" y="4623854"/>
            <a:ext cx="3248025" cy="307500"/>
          </a:xfrm>
        </p:spPr>
        <p:txBody>
          <a:bodyPr/>
          <a:lstStyle/>
          <a:p>
            <a:r>
              <a:rPr lang="en" sz="1000" dirty="0"/>
              <a:t>Modelo de negocio y análisis de la demanda</a:t>
            </a:r>
            <a:endParaRPr lang="en-US" b="1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BD97069-0881-1CA2-071C-8A8495C14A3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492240" y="4623854"/>
            <a:ext cx="1938685" cy="307500"/>
          </a:xfrm>
        </p:spPr>
        <p:txBody>
          <a:bodyPr/>
          <a:lstStyle/>
          <a:p>
            <a:r>
              <a:rPr lang="es-ES" dirty="0"/>
              <a:t>Enrique Villa Coronado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A272D0-EBB0-9D21-2487-5BB63842B07B}"/>
              </a:ext>
            </a:extLst>
          </p:cNvPr>
          <p:cNvSpPr/>
          <p:nvPr/>
        </p:nvSpPr>
        <p:spPr>
          <a:xfrm>
            <a:off x="440661" y="1424763"/>
            <a:ext cx="4569954" cy="2955851"/>
          </a:xfrm>
          <a:prstGeom prst="roundRect">
            <a:avLst>
              <a:gd name="adj" fmla="val 8068"/>
            </a:avLst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FA7942-2168-F58F-2F89-92EC371977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" t="18106" r="402" b="42069"/>
          <a:stretch/>
        </p:blipFill>
        <p:spPr bwMode="auto">
          <a:xfrm>
            <a:off x="436179" y="318028"/>
            <a:ext cx="4569954" cy="9812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4D23B-33C7-0CFC-DEE9-7C3853EB38F6}"/>
              </a:ext>
            </a:extLst>
          </p:cNvPr>
          <p:cNvSpPr txBox="1"/>
          <p:nvPr/>
        </p:nvSpPr>
        <p:spPr>
          <a:xfrm>
            <a:off x="5446200" y="1343804"/>
            <a:ext cx="3044424" cy="78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E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Tarifas razonables por envío (sin IVA)</a:t>
            </a:r>
          </a:p>
          <a:p>
            <a:pPr algn="ctr">
              <a:lnSpc>
                <a:spcPct val="200000"/>
              </a:lnSpc>
            </a:pPr>
            <a:r>
              <a:rPr lang="es-E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 – 7 €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D2D369-330A-3A9B-1A20-D32432114BD9}"/>
              </a:ext>
            </a:extLst>
          </p:cNvPr>
          <p:cNvSpPr txBox="1"/>
          <p:nvPr/>
        </p:nvSpPr>
        <p:spPr>
          <a:xfrm>
            <a:off x="5873401" y="312740"/>
            <a:ext cx="2190023" cy="78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E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Valor de un pedido medio</a:t>
            </a:r>
          </a:p>
          <a:p>
            <a:pPr algn="ctr">
              <a:lnSpc>
                <a:spcPct val="200000"/>
              </a:lnSpc>
            </a:pPr>
            <a:r>
              <a:rPr lang="es-E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17,25 – 21, 76 €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05A0EC-E78D-2F60-146E-8E23E1149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91" r="6009" b="3953"/>
          <a:stretch/>
        </p:blipFill>
        <p:spPr>
          <a:xfrm>
            <a:off x="527959" y="1528411"/>
            <a:ext cx="4399136" cy="274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1750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2BFE3-4B2E-247D-E785-4DF456D72B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BD97069-0881-1CA2-071C-8A8495C14A3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492240" y="4623854"/>
            <a:ext cx="1938685" cy="307500"/>
          </a:xfrm>
        </p:spPr>
        <p:txBody>
          <a:bodyPr/>
          <a:lstStyle/>
          <a:p>
            <a:r>
              <a:rPr lang="es-ES" dirty="0"/>
              <a:t>Enrique Villa Coronado</a:t>
            </a:r>
            <a:endParaRPr lang="en-US" dirty="0"/>
          </a:p>
        </p:txBody>
      </p:sp>
      <p:sp>
        <p:nvSpPr>
          <p:cNvPr id="24" name="Subtitle 5">
            <a:extLst>
              <a:ext uri="{FF2B5EF4-FFF2-40B4-BE49-F238E27FC236}">
                <a16:creationId xmlns:a16="http://schemas.microsoft.com/office/drawing/2014/main" id="{EC1FED72-1054-62E2-C443-F72BB345E222}"/>
              </a:ext>
            </a:extLst>
          </p:cNvPr>
          <p:cNvSpPr txBox="1">
            <a:spLocks/>
          </p:cNvSpPr>
          <p:nvPr/>
        </p:nvSpPr>
        <p:spPr>
          <a:xfrm>
            <a:off x="2947987" y="4623854"/>
            <a:ext cx="3248025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/>
              <a:t>Modelo de negocio y análisis de la demanda</a:t>
            </a:r>
            <a:endParaRPr lang="en-US" b="1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76D9952-EDB2-47B0-92B0-ACD0FAC0F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077963"/>
              </p:ext>
            </p:extLst>
          </p:nvPr>
        </p:nvGraphicFramePr>
        <p:xfrm>
          <a:off x="1691750" y="2271688"/>
          <a:ext cx="5760500" cy="1595755"/>
        </p:xfrm>
        <a:graphic>
          <a:graphicData uri="http://schemas.openxmlformats.org/drawingml/2006/table">
            <a:tbl>
              <a:tblPr firstRow="1" firstCol="1" bandRow="1"/>
              <a:tblGrid>
                <a:gridCol w="2179467">
                  <a:extLst>
                    <a:ext uri="{9D8B030D-6E8A-4147-A177-3AD203B41FA5}">
                      <a16:colId xmlns:a16="http://schemas.microsoft.com/office/drawing/2014/main" val="1081614090"/>
                    </a:ext>
                  </a:extLst>
                </a:gridCol>
                <a:gridCol w="1638886">
                  <a:extLst>
                    <a:ext uri="{9D8B030D-6E8A-4147-A177-3AD203B41FA5}">
                      <a16:colId xmlns:a16="http://schemas.microsoft.com/office/drawing/2014/main" val="3729727042"/>
                    </a:ext>
                  </a:extLst>
                </a:gridCol>
                <a:gridCol w="1231729">
                  <a:extLst>
                    <a:ext uri="{9D8B030D-6E8A-4147-A177-3AD203B41FA5}">
                      <a16:colId xmlns:a16="http://schemas.microsoft.com/office/drawing/2014/main" val="3097286451"/>
                    </a:ext>
                  </a:extLst>
                </a:gridCol>
                <a:gridCol w="710418">
                  <a:extLst>
                    <a:ext uri="{9D8B030D-6E8A-4147-A177-3AD203B41FA5}">
                      <a16:colId xmlns:a16="http://schemas.microsoft.com/office/drawing/2014/main" val="3486015594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Calibri" panose="020F0502020204030204" pitchFamily="34" charset="0"/>
                          <a:cs typeface="Poppins" panose="00000500000000000000" pitchFamily="2" charset="0"/>
                        </a:rPr>
                        <a:t>Envíos diarios en las zonas de estudio según el escenario de la demanda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235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Calibri" panose="020F0502020204030204" pitchFamily="34" charset="0"/>
                          <a:cs typeface="Poppins" panose="00000500000000000000" pitchFamily="2" charset="0"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Food delivery</a:t>
                      </a:r>
                      <a:endParaRPr lang="en-US" sz="11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E-commerce</a:t>
                      </a:r>
                      <a:endParaRPr lang="en-US" sz="11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Calibri" panose="020F0502020204030204" pitchFamily="34" charset="0"/>
                          <a:cs typeface="Poppins" panose="00000500000000000000" pitchFamily="2" charset="0"/>
                        </a:rPr>
                        <a:t>Total</a:t>
                      </a:r>
                      <a:endParaRPr lang="en-US" sz="1100" b="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359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Calibri" panose="020F0502020204030204" pitchFamily="34" charset="0"/>
                          <a:cs typeface="Poppins" panose="00000500000000000000" pitchFamily="2" charset="0"/>
                        </a:rPr>
                        <a:t>Escenario pesimista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Calibri" panose="020F0502020204030204" pitchFamily="34" charset="0"/>
                          <a:cs typeface="Poppins" panose="00000500000000000000" pitchFamily="2" charset="0"/>
                        </a:rPr>
                        <a:t>200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Calibri" panose="020F0502020204030204" pitchFamily="34" charset="0"/>
                          <a:cs typeface="Poppins" panose="00000500000000000000" pitchFamily="2" charset="0"/>
                        </a:rPr>
                        <a:t>27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Calibri" panose="020F0502020204030204" pitchFamily="34" charset="0"/>
                          <a:cs typeface="Poppins" panose="00000500000000000000" pitchFamily="2" charset="0"/>
                        </a:rPr>
                        <a:t>227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629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Calibri" panose="020F0502020204030204" pitchFamily="34" charset="0"/>
                          <a:cs typeface="Poppins" panose="00000500000000000000" pitchFamily="2" charset="0"/>
                        </a:rPr>
                        <a:t>Escenario medio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Calibri" panose="020F0502020204030204" pitchFamily="34" charset="0"/>
                          <a:cs typeface="Poppins" panose="00000500000000000000" pitchFamily="2" charset="0"/>
                        </a:rPr>
                        <a:t>300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Calibri" panose="020F0502020204030204" pitchFamily="34" charset="0"/>
                          <a:cs typeface="Poppins" panose="00000500000000000000" pitchFamily="2" charset="0"/>
                        </a:rPr>
                        <a:t>34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Calibri" panose="020F0502020204030204" pitchFamily="34" charset="0"/>
                          <a:cs typeface="Poppins" panose="00000500000000000000" pitchFamily="2" charset="0"/>
                        </a:rPr>
                        <a:t>334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748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Calibri" panose="020F0502020204030204" pitchFamily="34" charset="0"/>
                          <a:cs typeface="Poppins" panose="00000500000000000000" pitchFamily="2" charset="0"/>
                        </a:rPr>
                        <a:t>Escenario optimista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Calibri" panose="020F0502020204030204" pitchFamily="34" charset="0"/>
                          <a:cs typeface="Poppins" panose="00000500000000000000" pitchFamily="2" charset="0"/>
                        </a:rPr>
                        <a:t>400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Calibri" panose="020F0502020204030204" pitchFamily="34" charset="0"/>
                          <a:cs typeface="Poppins" panose="00000500000000000000" pitchFamily="2" charset="0"/>
                        </a:rPr>
                        <a:t>41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ea typeface="Calibri" panose="020F0502020204030204" pitchFamily="34" charset="0"/>
                          <a:cs typeface="Poppins" panose="00000500000000000000" pitchFamily="2" charset="0"/>
                        </a:rPr>
                        <a:t>441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ea typeface="Calibri" panose="020F0502020204030204" pitchFamily="34" charset="0"/>
                        <a:cs typeface="Poppins" panose="00000500000000000000" pitchFamily="2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749413"/>
                  </a:ext>
                </a:extLst>
              </a:tr>
            </a:tbl>
          </a:graphicData>
        </a:graphic>
      </p:graphicFrame>
      <p:sp>
        <p:nvSpPr>
          <p:cNvPr id="27" name="Google Shape;354;p39">
            <a:extLst>
              <a:ext uri="{FF2B5EF4-FFF2-40B4-BE49-F238E27FC236}">
                <a16:creationId xmlns:a16="http://schemas.microsoft.com/office/drawing/2014/main" id="{4AD4811B-5B31-1122-E99C-8F3DC5BB9A0B}"/>
              </a:ext>
            </a:extLst>
          </p:cNvPr>
          <p:cNvSpPr/>
          <p:nvPr/>
        </p:nvSpPr>
        <p:spPr>
          <a:xfrm>
            <a:off x="1445160" y="426964"/>
            <a:ext cx="6394353" cy="530066"/>
          </a:xfrm>
          <a:prstGeom prst="roundRect">
            <a:avLst>
              <a:gd name="adj" fmla="val 2953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E-commerce</a:t>
            </a:r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(A partir de datos españoles) ➝ 27 – 41 envíos diarios</a:t>
            </a:r>
            <a:endParaRPr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8" name="Google Shape;354;p39">
            <a:extLst>
              <a:ext uri="{FF2B5EF4-FFF2-40B4-BE49-F238E27FC236}">
                <a16:creationId xmlns:a16="http://schemas.microsoft.com/office/drawing/2014/main" id="{231DECBB-728C-BD91-37D7-733F0AA81789}"/>
              </a:ext>
            </a:extLst>
          </p:cNvPr>
          <p:cNvSpPr/>
          <p:nvPr/>
        </p:nvSpPr>
        <p:spPr>
          <a:xfrm>
            <a:off x="1445159" y="1234070"/>
            <a:ext cx="6394353" cy="760577"/>
          </a:xfrm>
          <a:prstGeom prst="roundRect">
            <a:avLst>
              <a:gd name="adj" fmla="val 2953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Food delivery</a:t>
            </a:r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(A partir de datos españoles y operadores de drones existentes) ➝ 82 – 340 y 47 – 427 envíos diarios</a:t>
            </a:r>
            <a:endParaRPr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48574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320;p37">
            <a:extLst>
              <a:ext uri="{FF2B5EF4-FFF2-40B4-BE49-F238E27FC236}">
                <a16:creationId xmlns:a16="http://schemas.microsoft.com/office/drawing/2014/main" id="{BB2EB97B-6C2A-9E1E-A100-5D24FF0B74B2}"/>
              </a:ext>
            </a:extLst>
          </p:cNvPr>
          <p:cNvSpPr/>
          <p:nvPr/>
        </p:nvSpPr>
        <p:spPr>
          <a:xfrm>
            <a:off x="3213716" y="2782336"/>
            <a:ext cx="2702707" cy="762585"/>
          </a:xfrm>
          <a:prstGeom prst="roundRect">
            <a:avLst>
              <a:gd name="adj" fmla="val 1666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320;p37">
            <a:extLst>
              <a:ext uri="{FF2B5EF4-FFF2-40B4-BE49-F238E27FC236}">
                <a16:creationId xmlns:a16="http://schemas.microsoft.com/office/drawing/2014/main" id="{3D6A8A1C-9D36-AD42-0103-5268A6200F38}"/>
              </a:ext>
            </a:extLst>
          </p:cNvPr>
          <p:cNvSpPr/>
          <p:nvPr/>
        </p:nvSpPr>
        <p:spPr>
          <a:xfrm>
            <a:off x="358764" y="3695373"/>
            <a:ext cx="2693176" cy="762585"/>
          </a:xfrm>
          <a:prstGeom prst="roundRect">
            <a:avLst>
              <a:gd name="adj" fmla="val 1666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320;p37">
            <a:extLst>
              <a:ext uri="{FF2B5EF4-FFF2-40B4-BE49-F238E27FC236}">
                <a16:creationId xmlns:a16="http://schemas.microsoft.com/office/drawing/2014/main" id="{ABAF3BE7-96A8-8242-D820-5B6FD468FD03}"/>
              </a:ext>
            </a:extLst>
          </p:cNvPr>
          <p:cNvSpPr/>
          <p:nvPr/>
        </p:nvSpPr>
        <p:spPr>
          <a:xfrm>
            <a:off x="6065259" y="1852327"/>
            <a:ext cx="2783165" cy="762585"/>
          </a:xfrm>
          <a:prstGeom prst="roundRect">
            <a:avLst>
              <a:gd name="adj" fmla="val 1666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320;p37">
            <a:extLst>
              <a:ext uri="{FF2B5EF4-FFF2-40B4-BE49-F238E27FC236}">
                <a16:creationId xmlns:a16="http://schemas.microsoft.com/office/drawing/2014/main" id="{70A8A740-6EAB-8820-AA39-489EC029DF25}"/>
              </a:ext>
            </a:extLst>
          </p:cNvPr>
          <p:cNvSpPr/>
          <p:nvPr/>
        </p:nvSpPr>
        <p:spPr>
          <a:xfrm>
            <a:off x="6065259" y="967667"/>
            <a:ext cx="2783165" cy="762585"/>
          </a:xfrm>
          <a:prstGeom prst="roundRect">
            <a:avLst>
              <a:gd name="adj" fmla="val 1666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320;p37">
            <a:extLst>
              <a:ext uri="{FF2B5EF4-FFF2-40B4-BE49-F238E27FC236}">
                <a16:creationId xmlns:a16="http://schemas.microsoft.com/office/drawing/2014/main" id="{DFD067B7-3978-0497-D984-B0D449CEDEB0}"/>
              </a:ext>
            </a:extLst>
          </p:cNvPr>
          <p:cNvSpPr/>
          <p:nvPr/>
        </p:nvSpPr>
        <p:spPr>
          <a:xfrm>
            <a:off x="6061419" y="2782336"/>
            <a:ext cx="2768256" cy="762585"/>
          </a:xfrm>
          <a:prstGeom prst="roundRect">
            <a:avLst>
              <a:gd name="adj" fmla="val 1666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320;p37">
            <a:extLst>
              <a:ext uri="{FF2B5EF4-FFF2-40B4-BE49-F238E27FC236}">
                <a16:creationId xmlns:a16="http://schemas.microsoft.com/office/drawing/2014/main" id="{667D3010-5EC9-1CE7-691F-8C4485FF3E9B}"/>
              </a:ext>
            </a:extLst>
          </p:cNvPr>
          <p:cNvSpPr/>
          <p:nvPr/>
        </p:nvSpPr>
        <p:spPr>
          <a:xfrm>
            <a:off x="3225412" y="1862647"/>
            <a:ext cx="2693176" cy="762585"/>
          </a:xfrm>
          <a:prstGeom prst="roundRect">
            <a:avLst>
              <a:gd name="adj" fmla="val 1666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320;p37">
            <a:extLst>
              <a:ext uri="{FF2B5EF4-FFF2-40B4-BE49-F238E27FC236}">
                <a16:creationId xmlns:a16="http://schemas.microsoft.com/office/drawing/2014/main" id="{1ECA89A9-6875-0B0E-EA37-3FCF2AEC764A}"/>
              </a:ext>
            </a:extLst>
          </p:cNvPr>
          <p:cNvSpPr/>
          <p:nvPr/>
        </p:nvSpPr>
        <p:spPr>
          <a:xfrm>
            <a:off x="3224329" y="966167"/>
            <a:ext cx="2693176" cy="762585"/>
          </a:xfrm>
          <a:prstGeom prst="roundRect">
            <a:avLst>
              <a:gd name="adj" fmla="val 1666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320;p37">
            <a:extLst>
              <a:ext uri="{FF2B5EF4-FFF2-40B4-BE49-F238E27FC236}">
                <a16:creationId xmlns:a16="http://schemas.microsoft.com/office/drawing/2014/main" id="{78118BD2-0028-9063-75D9-2143FD5B56B4}"/>
              </a:ext>
            </a:extLst>
          </p:cNvPr>
          <p:cNvSpPr/>
          <p:nvPr/>
        </p:nvSpPr>
        <p:spPr>
          <a:xfrm>
            <a:off x="383399" y="2783326"/>
            <a:ext cx="2693176" cy="762585"/>
          </a:xfrm>
          <a:prstGeom prst="roundRect">
            <a:avLst>
              <a:gd name="adj" fmla="val 1666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320;p37">
            <a:extLst>
              <a:ext uri="{FF2B5EF4-FFF2-40B4-BE49-F238E27FC236}">
                <a16:creationId xmlns:a16="http://schemas.microsoft.com/office/drawing/2014/main" id="{BC2EEDD4-FA46-F93A-6D4A-4D13936717E9}"/>
              </a:ext>
            </a:extLst>
          </p:cNvPr>
          <p:cNvSpPr/>
          <p:nvPr/>
        </p:nvSpPr>
        <p:spPr>
          <a:xfrm>
            <a:off x="383399" y="1871549"/>
            <a:ext cx="2693176" cy="762585"/>
          </a:xfrm>
          <a:prstGeom prst="roundRect">
            <a:avLst>
              <a:gd name="adj" fmla="val 1666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7"/>
          <p:cNvSpPr/>
          <p:nvPr/>
        </p:nvSpPr>
        <p:spPr>
          <a:xfrm>
            <a:off x="383399" y="968534"/>
            <a:ext cx="2693176" cy="762585"/>
          </a:xfrm>
          <a:prstGeom prst="roundRect">
            <a:avLst>
              <a:gd name="adj" fmla="val 1666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7"/>
          <p:cNvSpPr/>
          <p:nvPr/>
        </p:nvSpPr>
        <p:spPr>
          <a:xfrm>
            <a:off x="485901" y="1099101"/>
            <a:ext cx="526839" cy="518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5" name="Google Shape;325;p37"/>
          <p:cNvSpPr txBox="1">
            <a:spLocks noGrp="1"/>
          </p:cNvSpPr>
          <p:nvPr>
            <p:ph type="title"/>
          </p:nvPr>
        </p:nvSpPr>
        <p:spPr>
          <a:xfrm>
            <a:off x="1050161" y="1080983"/>
            <a:ext cx="1957574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Introducción</a:t>
            </a:r>
            <a:br>
              <a:rPr lang="en" sz="1400" dirty="0"/>
            </a:br>
            <a:r>
              <a:rPr lang="en" sz="1400" dirty="0"/>
              <a:t>y objetivos</a:t>
            </a:r>
            <a:endParaRPr sz="1400" dirty="0"/>
          </a:p>
        </p:txBody>
      </p:sp>
      <p:sp>
        <p:nvSpPr>
          <p:cNvPr id="327" name="Google Shape;327;p37"/>
          <p:cNvSpPr txBox="1">
            <a:spLocks noGrp="1"/>
          </p:cNvSpPr>
          <p:nvPr>
            <p:ph type="title" idx="2"/>
          </p:nvPr>
        </p:nvSpPr>
        <p:spPr>
          <a:xfrm>
            <a:off x="467190" y="1141630"/>
            <a:ext cx="56426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</a:t>
            </a:r>
            <a:endParaRPr sz="2000" dirty="0"/>
          </a:p>
        </p:txBody>
      </p:sp>
      <p:sp>
        <p:nvSpPr>
          <p:cNvPr id="337" name="Google Shape;337;p37"/>
          <p:cNvSpPr txBox="1">
            <a:spLocks noGrp="1"/>
          </p:cNvSpPr>
          <p:nvPr>
            <p:ph type="title" idx="15"/>
          </p:nvPr>
        </p:nvSpPr>
        <p:spPr>
          <a:xfrm>
            <a:off x="333934" y="280251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</a:t>
            </a:r>
            <a:endParaRPr dirty="0"/>
          </a:p>
        </p:txBody>
      </p:sp>
      <p:sp>
        <p:nvSpPr>
          <p:cNvPr id="338" name="Google Shape;338;p37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subTitle" idx="16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</a:t>
            </a:r>
            <a:endParaRPr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subTitle" idx="17"/>
          </p:nvPr>
        </p:nvSpPr>
        <p:spPr>
          <a:xfrm>
            <a:off x="6177776" y="4623854"/>
            <a:ext cx="2253149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ES" dirty="0"/>
              <a:t>Enrique Villa Coronado</a:t>
            </a:r>
          </a:p>
        </p:txBody>
      </p:sp>
      <p:sp>
        <p:nvSpPr>
          <p:cNvPr id="14" name="Google Shape;321;p37">
            <a:extLst>
              <a:ext uri="{FF2B5EF4-FFF2-40B4-BE49-F238E27FC236}">
                <a16:creationId xmlns:a16="http://schemas.microsoft.com/office/drawing/2014/main" id="{2FED6107-18A6-6D71-0046-A5837E218871}"/>
              </a:ext>
            </a:extLst>
          </p:cNvPr>
          <p:cNvSpPr/>
          <p:nvPr/>
        </p:nvSpPr>
        <p:spPr>
          <a:xfrm>
            <a:off x="485901" y="1987132"/>
            <a:ext cx="526839" cy="518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325;p37">
            <a:extLst>
              <a:ext uri="{FF2B5EF4-FFF2-40B4-BE49-F238E27FC236}">
                <a16:creationId xmlns:a16="http://schemas.microsoft.com/office/drawing/2014/main" id="{9CDEB0DD-248C-6A58-DB40-8EADC5B43972}"/>
              </a:ext>
            </a:extLst>
          </p:cNvPr>
          <p:cNvSpPr txBox="1">
            <a:spLocks/>
          </p:cNvSpPr>
          <p:nvPr/>
        </p:nvSpPr>
        <p:spPr>
          <a:xfrm>
            <a:off x="1050161" y="1969014"/>
            <a:ext cx="18018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s-ES" sz="1400" dirty="0"/>
              <a:t>D</a:t>
            </a:r>
            <a:r>
              <a:rPr lang="en-US" sz="1400" dirty="0"/>
              <a:t>escripción de las operaciones</a:t>
            </a:r>
          </a:p>
        </p:txBody>
      </p:sp>
      <p:sp>
        <p:nvSpPr>
          <p:cNvPr id="16" name="Google Shape;327;p37">
            <a:extLst>
              <a:ext uri="{FF2B5EF4-FFF2-40B4-BE49-F238E27FC236}">
                <a16:creationId xmlns:a16="http://schemas.microsoft.com/office/drawing/2014/main" id="{43A90848-94CB-906C-CB46-A251796EB953}"/>
              </a:ext>
            </a:extLst>
          </p:cNvPr>
          <p:cNvSpPr txBox="1">
            <a:spLocks/>
          </p:cNvSpPr>
          <p:nvPr/>
        </p:nvSpPr>
        <p:spPr>
          <a:xfrm>
            <a:off x="467190" y="2029661"/>
            <a:ext cx="56426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2000" dirty="0"/>
              <a:t>4</a:t>
            </a:r>
          </a:p>
        </p:txBody>
      </p:sp>
      <p:sp>
        <p:nvSpPr>
          <p:cNvPr id="34" name="Google Shape;321;p37">
            <a:extLst>
              <a:ext uri="{FF2B5EF4-FFF2-40B4-BE49-F238E27FC236}">
                <a16:creationId xmlns:a16="http://schemas.microsoft.com/office/drawing/2014/main" id="{E42A093C-4155-5C47-B92A-AE516B88223D}"/>
              </a:ext>
            </a:extLst>
          </p:cNvPr>
          <p:cNvSpPr/>
          <p:nvPr/>
        </p:nvSpPr>
        <p:spPr>
          <a:xfrm>
            <a:off x="3322143" y="1094828"/>
            <a:ext cx="526839" cy="518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25;p37">
            <a:extLst>
              <a:ext uri="{FF2B5EF4-FFF2-40B4-BE49-F238E27FC236}">
                <a16:creationId xmlns:a16="http://schemas.microsoft.com/office/drawing/2014/main" id="{E13E5167-4A4F-1CD6-AB6F-BCE0EF52A4CF}"/>
              </a:ext>
            </a:extLst>
          </p:cNvPr>
          <p:cNvSpPr txBox="1">
            <a:spLocks/>
          </p:cNvSpPr>
          <p:nvPr/>
        </p:nvSpPr>
        <p:spPr>
          <a:xfrm>
            <a:off x="3886403" y="1076710"/>
            <a:ext cx="1925772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sz="1400" dirty="0"/>
              <a:t>Marco </a:t>
            </a:r>
            <a:r>
              <a:rPr lang="en-US" sz="1400" dirty="0" err="1"/>
              <a:t>regulatorio</a:t>
            </a:r>
            <a:endParaRPr lang="en-US" sz="1400" dirty="0"/>
          </a:p>
        </p:txBody>
      </p:sp>
      <p:sp>
        <p:nvSpPr>
          <p:cNvPr id="36" name="Google Shape;327;p37">
            <a:extLst>
              <a:ext uri="{FF2B5EF4-FFF2-40B4-BE49-F238E27FC236}">
                <a16:creationId xmlns:a16="http://schemas.microsoft.com/office/drawing/2014/main" id="{52552ECB-2085-849B-71C2-3F2D49FF002E}"/>
              </a:ext>
            </a:extLst>
          </p:cNvPr>
          <p:cNvSpPr txBox="1">
            <a:spLocks/>
          </p:cNvSpPr>
          <p:nvPr/>
        </p:nvSpPr>
        <p:spPr>
          <a:xfrm>
            <a:off x="3303432" y="1137357"/>
            <a:ext cx="56426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2000" dirty="0"/>
              <a:t>2</a:t>
            </a:r>
          </a:p>
        </p:txBody>
      </p:sp>
      <p:sp>
        <p:nvSpPr>
          <p:cNvPr id="38" name="Google Shape;321;p37">
            <a:extLst>
              <a:ext uri="{FF2B5EF4-FFF2-40B4-BE49-F238E27FC236}">
                <a16:creationId xmlns:a16="http://schemas.microsoft.com/office/drawing/2014/main" id="{3BA68C36-F96C-3C4F-C5F5-3663E6F58A90}"/>
              </a:ext>
            </a:extLst>
          </p:cNvPr>
          <p:cNvSpPr/>
          <p:nvPr/>
        </p:nvSpPr>
        <p:spPr>
          <a:xfrm>
            <a:off x="6139674" y="1094828"/>
            <a:ext cx="526839" cy="518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25;p37">
            <a:extLst>
              <a:ext uri="{FF2B5EF4-FFF2-40B4-BE49-F238E27FC236}">
                <a16:creationId xmlns:a16="http://schemas.microsoft.com/office/drawing/2014/main" id="{E2924C03-671A-692E-F6D3-1762CFA1F15A}"/>
              </a:ext>
            </a:extLst>
          </p:cNvPr>
          <p:cNvSpPr txBox="1">
            <a:spLocks/>
          </p:cNvSpPr>
          <p:nvPr/>
        </p:nvSpPr>
        <p:spPr>
          <a:xfrm>
            <a:off x="6703973" y="1076710"/>
            <a:ext cx="2125702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" sz="1400" dirty="0"/>
              <a:t>Empresas actuales, percepción del consumidor y riesgos</a:t>
            </a:r>
            <a:endParaRPr lang="en-US" sz="1400" dirty="0"/>
          </a:p>
        </p:txBody>
      </p:sp>
      <p:sp>
        <p:nvSpPr>
          <p:cNvPr id="40" name="Google Shape;327;p37">
            <a:extLst>
              <a:ext uri="{FF2B5EF4-FFF2-40B4-BE49-F238E27FC236}">
                <a16:creationId xmlns:a16="http://schemas.microsoft.com/office/drawing/2014/main" id="{CF5485A7-8983-1B16-18BD-239BF94E3A32}"/>
              </a:ext>
            </a:extLst>
          </p:cNvPr>
          <p:cNvSpPr txBox="1">
            <a:spLocks/>
          </p:cNvSpPr>
          <p:nvPr/>
        </p:nvSpPr>
        <p:spPr>
          <a:xfrm>
            <a:off x="6120963" y="1137357"/>
            <a:ext cx="56426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2000" dirty="0"/>
              <a:t>3</a:t>
            </a:r>
          </a:p>
        </p:txBody>
      </p:sp>
      <p:sp>
        <p:nvSpPr>
          <p:cNvPr id="42" name="Google Shape;321;p37">
            <a:extLst>
              <a:ext uri="{FF2B5EF4-FFF2-40B4-BE49-F238E27FC236}">
                <a16:creationId xmlns:a16="http://schemas.microsoft.com/office/drawing/2014/main" id="{29F7FF98-3780-43B0-E662-041FD2FBD055}"/>
              </a:ext>
            </a:extLst>
          </p:cNvPr>
          <p:cNvSpPr/>
          <p:nvPr/>
        </p:nvSpPr>
        <p:spPr>
          <a:xfrm>
            <a:off x="485901" y="2910487"/>
            <a:ext cx="526839" cy="518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325;p37">
            <a:extLst>
              <a:ext uri="{FF2B5EF4-FFF2-40B4-BE49-F238E27FC236}">
                <a16:creationId xmlns:a16="http://schemas.microsoft.com/office/drawing/2014/main" id="{270821A0-26A4-F8E8-0FBB-587754461B58}"/>
              </a:ext>
            </a:extLst>
          </p:cNvPr>
          <p:cNvSpPr txBox="1">
            <a:spLocks/>
          </p:cNvSpPr>
          <p:nvPr/>
        </p:nvSpPr>
        <p:spPr>
          <a:xfrm>
            <a:off x="1050161" y="2892369"/>
            <a:ext cx="1957574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sz="1400" dirty="0"/>
              <a:t>Costes del proyecto</a:t>
            </a:r>
          </a:p>
        </p:txBody>
      </p:sp>
      <p:sp>
        <p:nvSpPr>
          <p:cNvPr id="44" name="Google Shape;327;p37">
            <a:extLst>
              <a:ext uri="{FF2B5EF4-FFF2-40B4-BE49-F238E27FC236}">
                <a16:creationId xmlns:a16="http://schemas.microsoft.com/office/drawing/2014/main" id="{586324A8-8698-BE43-538C-75F66266BA88}"/>
              </a:ext>
            </a:extLst>
          </p:cNvPr>
          <p:cNvSpPr txBox="1">
            <a:spLocks/>
          </p:cNvSpPr>
          <p:nvPr/>
        </p:nvSpPr>
        <p:spPr>
          <a:xfrm>
            <a:off x="467190" y="2953016"/>
            <a:ext cx="56426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2000" dirty="0"/>
              <a:t>7</a:t>
            </a:r>
          </a:p>
        </p:txBody>
      </p:sp>
      <p:sp>
        <p:nvSpPr>
          <p:cNvPr id="46" name="Google Shape;321;p37">
            <a:extLst>
              <a:ext uri="{FF2B5EF4-FFF2-40B4-BE49-F238E27FC236}">
                <a16:creationId xmlns:a16="http://schemas.microsoft.com/office/drawing/2014/main" id="{77C4A126-DEA0-F84D-4093-F777847A1D47}"/>
              </a:ext>
            </a:extLst>
          </p:cNvPr>
          <p:cNvSpPr/>
          <p:nvPr/>
        </p:nvSpPr>
        <p:spPr>
          <a:xfrm>
            <a:off x="3322143" y="1980106"/>
            <a:ext cx="526839" cy="518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325;p37">
            <a:extLst>
              <a:ext uri="{FF2B5EF4-FFF2-40B4-BE49-F238E27FC236}">
                <a16:creationId xmlns:a16="http://schemas.microsoft.com/office/drawing/2014/main" id="{50FDAA4F-C2DF-8770-FC5B-0833A5E02003}"/>
              </a:ext>
            </a:extLst>
          </p:cNvPr>
          <p:cNvSpPr txBox="1">
            <a:spLocks/>
          </p:cNvSpPr>
          <p:nvPr/>
        </p:nvSpPr>
        <p:spPr>
          <a:xfrm>
            <a:off x="3886403" y="1961988"/>
            <a:ext cx="1925772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sz="1400" dirty="0"/>
              <a:t>Modelo de </a:t>
            </a:r>
            <a:r>
              <a:rPr lang="en-US" sz="1400" dirty="0" err="1"/>
              <a:t>negocio</a:t>
            </a:r>
            <a:r>
              <a:rPr lang="en-US" sz="1400" dirty="0"/>
              <a:t> y </a:t>
            </a:r>
            <a:r>
              <a:rPr lang="en-US" sz="1400" dirty="0" err="1"/>
              <a:t>análisis</a:t>
            </a:r>
            <a:r>
              <a:rPr lang="en-US" sz="1400" dirty="0"/>
              <a:t> de la demanda</a:t>
            </a:r>
          </a:p>
        </p:txBody>
      </p:sp>
      <p:sp>
        <p:nvSpPr>
          <p:cNvPr id="48" name="Google Shape;327;p37">
            <a:extLst>
              <a:ext uri="{FF2B5EF4-FFF2-40B4-BE49-F238E27FC236}">
                <a16:creationId xmlns:a16="http://schemas.microsoft.com/office/drawing/2014/main" id="{46B33ADB-C519-2445-EBBE-AA19CDD01DFB}"/>
              </a:ext>
            </a:extLst>
          </p:cNvPr>
          <p:cNvSpPr txBox="1">
            <a:spLocks/>
          </p:cNvSpPr>
          <p:nvPr/>
        </p:nvSpPr>
        <p:spPr>
          <a:xfrm>
            <a:off x="3303432" y="2022635"/>
            <a:ext cx="56426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2000" dirty="0"/>
              <a:t>5</a:t>
            </a:r>
          </a:p>
        </p:txBody>
      </p:sp>
      <p:sp>
        <p:nvSpPr>
          <p:cNvPr id="54" name="Google Shape;321;p37">
            <a:extLst>
              <a:ext uri="{FF2B5EF4-FFF2-40B4-BE49-F238E27FC236}">
                <a16:creationId xmlns:a16="http://schemas.microsoft.com/office/drawing/2014/main" id="{10A14DC2-78D6-3F6D-476C-4632155622C0}"/>
              </a:ext>
            </a:extLst>
          </p:cNvPr>
          <p:cNvSpPr/>
          <p:nvPr/>
        </p:nvSpPr>
        <p:spPr>
          <a:xfrm>
            <a:off x="6136265" y="1980106"/>
            <a:ext cx="526839" cy="518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325;p37">
            <a:extLst>
              <a:ext uri="{FF2B5EF4-FFF2-40B4-BE49-F238E27FC236}">
                <a16:creationId xmlns:a16="http://schemas.microsoft.com/office/drawing/2014/main" id="{C6A43922-9D5B-AD3B-81F6-CA939F2DEF7A}"/>
              </a:ext>
            </a:extLst>
          </p:cNvPr>
          <p:cNvSpPr txBox="1">
            <a:spLocks/>
          </p:cNvSpPr>
          <p:nvPr/>
        </p:nvSpPr>
        <p:spPr>
          <a:xfrm>
            <a:off x="6700525" y="1961988"/>
            <a:ext cx="18018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" sz="1400" dirty="0"/>
              <a:t>Consumo de potencia y tiempos de envío</a:t>
            </a:r>
            <a:endParaRPr lang="en-US" sz="1400" dirty="0"/>
          </a:p>
        </p:txBody>
      </p:sp>
      <p:sp>
        <p:nvSpPr>
          <p:cNvPr id="56" name="Google Shape;327;p37">
            <a:extLst>
              <a:ext uri="{FF2B5EF4-FFF2-40B4-BE49-F238E27FC236}">
                <a16:creationId xmlns:a16="http://schemas.microsoft.com/office/drawing/2014/main" id="{C02488EA-2A6B-573F-C443-5856A49EFF14}"/>
              </a:ext>
            </a:extLst>
          </p:cNvPr>
          <p:cNvSpPr txBox="1">
            <a:spLocks/>
          </p:cNvSpPr>
          <p:nvPr/>
        </p:nvSpPr>
        <p:spPr>
          <a:xfrm>
            <a:off x="6117554" y="2022635"/>
            <a:ext cx="56426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2000" dirty="0"/>
              <a:t>6</a:t>
            </a:r>
          </a:p>
        </p:txBody>
      </p:sp>
      <p:sp>
        <p:nvSpPr>
          <p:cNvPr id="58" name="Google Shape;321;p37">
            <a:extLst>
              <a:ext uri="{FF2B5EF4-FFF2-40B4-BE49-F238E27FC236}">
                <a16:creationId xmlns:a16="http://schemas.microsoft.com/office/drawing/2014/main" id="{0A9F6078-EB7E-D533-878F-C3D60D11158A}"/>
              </a:ext>
            </a:extLst>
          </p:cNvPr>
          <p:cNvSpPr/>
          <p:nvPr/>
        </p:nvSpPr>
        <p:spPr>
          <a:xfrm>
            <a:off x="3284722" y="2902471"/>
            <a:ext cx="526839" cy="518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325;p37">
            <a:extLst>
              <a:ext uri="{FF2B5EF4-FFF2-40B4-BE49-F238E27FC236}">
                <a16:creationId xmlns:a16="http://schemas.microsoft.com/office/drawing/2014/main" id="{FEA8D5E3-74FB-807E-CCE7-159B0CB2C3D6}"/>
              </a:ext>
            </a:extLst>
          </p:cNvPr>
          <p:cNvSpPr txBox="1">
            <a:spLocks/>
          </p:cNvSpPr>
          <p:nvPr/>
        </p:nvSpPr>
        <p:spPr>
          <a:xfrm>
            <a:off x="3848982" y="2884353"/>
            <a:ext cx="1957574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-US" sz="1400" dirty="0" err="1"/>
              <a:t>Análisis</a:t>
            </a:r>
            <a:r>
              <a:rPr lang="en-US" sz="1400" dirty="0"/>
              <a:t> VAN-TIR</a:t>
            </a:r>
          </a:p>
        </p:txBody>
      </p:sp>
      <p:sp>
        <p:nvSpPr>
          <p:cNvPr id="60" name="Google Shape;327;p37">
            <a:extLst>
              <a:ext uri="{FF2B5EF4-FFF2-40B4-BE49-F238E27FC236}">
                <a16:creationId xmlns:a16="http://schemas.microsoft.com/office/drawing/2014/main" id="{8496DB5A-0F74-080C-F8C7-BED14D53844A}"/>
              </a:ext>
            </a:extLst>
          </p:cNvPr>
          <p:cNvSpPr txBox="1">
            <a:spLocks/>
          </p:cNvSpPr>
          <p:nvPr/>
        </p:nvSpPr>
        <p:spPr>
          <a:xfrm>
            <a:off x="3266011" y="2945000"/>
            <a:ext cx="56426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2000" dirty="0"/>
              <a:t>8</a:t>
            </a:r>
          </a:p>
        </p:txBody>
      </p:sp>
      <p:sp>
        <p:nvSpPr>
          <p:cNvPr id="79" name="Google Shape;321;p37">
            <a:extLst>
              <a:ext uri="{FF2B5EF4-FFF2-40B4-BE49-F238E27FC236}">
                <a16:creationId xmlns:a16="http://schemas.microsoft.com/office/drawing/2014/main" id="{6292BB9E-27E8-2BB3-2CCB-C095420F4BA3}"/>
              </a:ext>
            </a:extLst>
          </p:cNvPr>
          <p:cNvSpPr/>
          <p:nvPr/>
        </p:nvSpPr>
        <p:spPr>
          <a:xfrm>
            <a:off x="6158150" y="2893174"/>
            <a:ext cx="526839" cy="518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325;p37">
            <a:extLst>
              <a:ext uri="{FF2B5EF4-FFF2-40B4-BE49-F238E27FC236}">
                <a16:creationId xmlns:a16="http://schemas.microsoft.com/office/drawing/2014/main" id="{F7FE8545-9034-0A0C-AC66-CBEE4C4A6703}"/>
              </a:ext>
            </a:extLst>
          </p:cNvPr>
          <p:cNvSpPr txBox="1">
            <a:spLocks/>
          </p:cNvSpPr>
          <p:nvPr/>
        </p:nvSpPr>
        <p:spPr>
          <a:xfrm>
            <a:off x="6722410" y="2875056"/>
            <a:ext cx="1957574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" sz="1400" dirty="0"/>
              <a:t>Comparación con el sector de </a:t>
            </a:r>
            <a:r>
              <a:rPr lang="en" sz="1400" i="1" dirty="0"/>
              <a:t>food delivery</a:t>
            </a:r>
            <a:r>
              <a:rPr lang="en" sz="1400" dirty="0"/>
              <a:t> tradicional</a:t>
            </a:r>
            <a:endParaRPr lang="en-US" sz="1400" dirty="0"/>
          </a:p>
        </p:txBody>
      </p:sp>
      <p:sp>
        <p:nvSpPr>
          <p:cNvPr id="81" name="Google Shape;327;p37">
            <a:extLst>
              <a:ext uri="{FF2B5EF4-FFF2-40B4-BE49-F238E27FC236}">
                <a16:creationId xmlns:a16="http://schemas.microsoft.com/office/drawing/2014/main" id="{84CD287E-A742-21D1-4A1A-058D63E54E0E}"/>
              </a:ext>
            </a:extLst>
          </p:cNvPr>
          <p:cNvSpPr txBox="1">
            <a:spLocks/>
          </p:cNvSpPr>
          <p:nvPr/>
        </p:nvSpPr>
        <p:spPr>
          <a:xfrm>
            <a:off x="6139439" y="2935703"/>
            <a:ext cx="56426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2000" dirty="0"/>
              <a:t>9</a:t>
            </a:r>
          </a:p>
        </p:txBody>
      </p:sp>
      <p:sp>
        <p:nvSpPr>
          <p:cNvPr id="83" name="Google Shape;321;p37">
            <a:extLst>
              <a:ext uri="{FF2B5EF4-FFF2-40B4-BE49-F238E27FC236}">
                <a16:creationId xmlns:a16="http://schemas.microsoft.com/office/drawing/2014/main" id="{1931F48B-3621-F207-585E-1F5F40ADDA11}"/>
              </a:ext>
            </a:extLst>
          </p:cNvPr>
          <p:cNvSpPr/>
          <p:nvPr/>
        </p:nvSpPr>
        <p:spPr>
          <a:xfrm>
            <a:off x="457660" y="3817482"/>
            <a:ext cx="526839" cy="518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325;p37">
            <a:extLst>
              <a:ext uri="{FF2B5EF4-FFF2-40B4-BE49-F238E27FC236}">
                <a16:creationId xmlns:a16="http://schemas.microsoft.com/office/drawing/2014/main" id="{9AD1E572-E3B0-BB43-F45F-1269CC8CA213}"/>
              </a:ext>
            </a:extLst>
          </p:cNvPr>
          <p:cNvSpPr txBox="1">
            <a:spLocks/>
          </p:cNvSpPr>
          <p:nvPr/>
        </p:nvSpPr>
        <p:spPr>
          <a:xfrm>
            <a:off x="1012740" y="3795407"/>
            <a:ext cx="1957574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l"/>
            <a:r>
              <a:rPr lang="en" sz="1400" dirty="0"/>
              <a:t>Conclusiones</a:t>
            </a:r>
            <a:endParaRPr lang="en-US" sz="1400" dirty="0"/>
          </a:p>
        </p:txBody>
      </p:sp>
      <p:sp>
        <p:nvSpPr>
          <p:cNvPr id="85" name="Google Shape;327;p37">
            <a:extLst>
              <a:ext uri="{FF2B5EF4-FFF2-40B4-BE49-F238E27FC236}">
                <a16:creationId xmlns:a16="http://schemas.microsoft.com/office/drawing/2014/main" id="{F3B660CE-BF74-3FD0-74C9-D0B0A11DB8EA}"/>
              </a:ext>
            </a:extLst>
          </p:cNvPr>
          <p:cNvSpPr txBox="1">
            <a:spLocks/>
          </p:cNvSpPr>
          <p:nvPr/>
        </p:nvSpPr>
        <p:spPr>
          <a:xfrm>
            <a:off x="445841" y="3853452"/>
            <a:ext cx="56426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sz="2000" dirty="0"/>
              <a:t>10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/>
          <p:nvPr/>
        </p:nvSpPr>
        <p:spPr>
          <a:xfrm>
            <a:off x="713075" y="3604382"/>
            <a:ext cx="5763927" cy="615926"/>
          </a:xfrm>
          <a:prstGeom prst="roundRect">
            <a:avLst>
              <a:gd name="adj" fmla="val 50000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Análisis del consumo de potencia para estimar las baterías necesarias junto con su capacidad y otras variables</a:t>
            </a:r>
          </a:p>
        </p:txBody>
      </p:sp>
      <p:sp>
        <p:nvSpPr>
          <p:cNvPr id="355" name="Google Shape;355;p39"/>
          <p:cNvSpPr/>
          <p:nvPr/>
        </p:nvSpPr>
        <p:spPr>
          <a:xfrm>
            <a:off x="713075" y="868182"/>
            <a:ext cx="1169400" cy="116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9"/>
          <p:cNvSpPr txBox="1">
            <a:spLocks noGrp="1"/>
          </p:cNvSpPr>
          <p:nvPr>
            <p:ph type="title"/>
          </p:nvPr>
        </p:nvSpPr>
        <p:spPr>
          <a:xfrm>
            <a:off x="713076" y="2425638"/>
            <a:ext cx="821533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Consumo de potencia y tiempos de envío</a:t>
            </a:r>
            <a:endParaRPr sz="3500" i="1" dirty="0"/>
          </a:p>
        </p:txBody>
      </p:sp>
      <p:sp>
        <p:nvSpPr>
          <p:cNvPr id="358" name="Google Shape;358;p39"/>
          <p:cNvSpPr txBox="1">
            <a:spLocks noGrp="1"/>
          </p:cNvSpPr>
          <p:nvPr>
            <p:ph type="title" idx="2"/>
          </p:nvPr>
        </p:nvSpPr>
        <p:spPr>
          <a:xfrm>
            <a:off x="784175" y="1067386"/>
            <a:ext cx="10272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60" name="Google Shape;360;p39"/>
          <p:cNvSpPr txBox="1">
            <a:spLocks noGrp="1"/>
          </p:cNvSpPr>
          <p:nvPr>
            <p:ph type="subTitle" idx="3"/>
          </p:nvPr>
        </p:nvSpPr>
        <p:spPr>
          <a:xfrm>
            <a:off x="3108925" y="4616554"/>
            <a:ext cx="292615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Consumo de potencia y tiempos de envío</a:t>
            </a:r>
            <a:endParaRPr dirty="0"/>
          </a:p>
        </p:txBody>
      </p:sp>
      <p:sp>
        <p:nvSpPr>
          <p:cNvPr id="361" name="Google Shape;361;p39"/>
          <p:cNvSpPr txBox="1">
            <a:spLocks noGrp="1"/>
          </p:cNvSpPr>
          <p:nvPr>
            <p:ph type="subTitle" idx="4"/>
          </p:nvPr>
        </p:nvSpPr>
        <p:spPr>
          <a:xfrm>
            <a:off x="5872976" y="4623854"/>
            <a:ext cx="2557949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Enrique Villa Coronado</a:t>
            </a:r>
          </a:p>
        </p:txBody>
      </p:sp>
    </p:spTree>
    <p:extLst>
      <p:ext uri="{BB962C8B-B14F-4D97-AF65-F5344CB8AC3E}">
        <p14:creationId xmlns:p14="http://schemas.microsoft.com/office/powerpoint/2010/main" val="220107909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2BFE3-4B2E-247D-E785-4DF456D72B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BD97069-0881-1CA2-071C-8A8495C14A3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492240" y="4623854"/>
            <a:ext cx="1938685" cy="307500"/>
          </a:xfrm>
        </p:spPr>
        <p:txBody>
          <a:bodyPr/>
          <a:lstStyle/>
          <a:p>
            <a:r>
              <a:rPr lang="es-ES" dirty="0"/>
              <a:t>Enrique Villa Coronado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AE8206-13BC-25C7-ED34-F5300EEAFAD7}"/>
              </a:ext>
            </a:extLst>
          </p:cNvPr>
          <p:cNvSpPr/>
          <p:nvPr/>
        </p:nvSpPr>
        <p:spPr>
          <a:xfrm>
            <a:off x="3615397" y="699605"/>
            <a:ext cx="5126778" cy="3588951"/>
          </a:xfrm>
          <a:prstGeom prst="roundRect">
            <a:avLst>
              <a:gd name="adj" fmla="val 6641"/>
            </a:avLst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96">
            <a:extLst>
              <a:ext uri="{FF2B5EF4-FFF2-40B4-BE49-F238E27FC236}">
                <a16:creationId xmlns:a16="http://schemas.microsoft.com/office/drawing/2014/main" id="{B0059369-257D-BB0E-6BAF-CFA660FF8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76" y="764207"/>
            <a:ext cx="1320443" cy="102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95" descr="Alphabet's Wing drones hit 200,000 deliveries as it announces supermarket  partnership | TechCrunch">
            <a:extLst>
              <a:ext uri="{FF2B5EF4-FFF2-40B4-BE49-F238E27FC236}">
                <a16:creationId xmlns:a16="http://schemas.microsoft.com/office/drawing/2014/main" id="{FD0EDEA3-F7C4-B14C-7F8E-2C8383E7A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300" y="764207"/>
            <a:ext cx="1400696" cy="102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54;p39">
            <a:extLst>
              <a:ext uri="{FF2B5EF4-FFF2-40B4-BE49-F238E27FC236}">
                <a16:creationId xmlns:a16="http://schemas.microsoft.com/office/drawing/2014/main" id="{FCDFD673-F484-1FA7-99FA-B6A75DDAF972}"/>
              </a:ext>
            </a:extLst>
          </p:cNvPr>
          <p:cNvSpPr/>
          <p:nvPr/>
        </p:nvSpPr>
        <p:spPr>
          <a:xfrm>
            <a:off x="455976" y="369005"/>
            <a:ext cx="2799020" cy="330600"/>
          </a:xfrm>
          <a:prstGeom prst="roundRect">
            <a:avLst>
              <a:gd name="adj" fmla="val 50000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Modelo de dron buscado</a:t>
            </a:r>
          </a:p>
        </p:txBody>
      </p:sp>
      <p:sp>
        <p:nvSpPr>
          <p:cNvPr id="14" name="Google Shape;354;p39">
            <a:extLst>
              <a:ext uri="{FF2B5EF4-FFF2-40B4-BE49-F238E27FC236}">
                <a16:creationId xmlns:a16="http://schemas.microsoft.com/office/drawing/2014/main" id="{C2C2B85A-C3BC-3DBD-EC5A-56003054D205}"/>
              </a:ext>
            </a:extLst>
          </p:cNvPr>
          <p:cNvSpPr/>
          <p:nvPr/>
        </p:nvSpPr>
        <p:spPr>
          <a:xfrm>
            <a:off x="454790" y="1914782"/>
            <a:ext cx="2799020" cy="1102105"/>
          </a:xfrm>
          <a:prstGeom prst="roundRect">
            <a:avLst>
              <a:gd name="adj" fmla="val 20514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92D05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Modelo de consumo de potencia: TCM / TEP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Ascenso/Descenso ➝ Multirrotor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Crucero ➝ Ala fija</a:t>
            </a:r>
          </a:p>
        </p:txBody>
      </p:sp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6FA496FB-E425-F19D-C0C9-43C19B48C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977544"/>
              </p:ext>
            </p:extLst>
          </p:nvPr>
        </p:nvGraphicFramePr>
        <p:xfrm>
          <a:off x="533487" y="3155535"/>
          <a:ext cx="2721509" cy="132237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72376">
                  <a:extLst>
                    <a:ext uri="{9D8B030D-6E8A-4147-A177-3AD203B41FA5}">
                      <a16:colId xmlns:a16="http://schemas.microsoft.com/office/drawing/2014/main" val="2634231973"/>
                    </a:ext>
                  </a:extLst>
                </a:gridCol>
                <a:gridCol w="1249133">
                  <a:extLst>
                    <a:ext uri="{9D8B030D-6E8A-4147-A177-3AD203B41FA5}">
                      <a16:colId xmlns:a16="http://schemas.microsoft.com/office/drawing/2014/main" val="2747881087"/>
                    </a:ext>
                  </a:extLst>
                </a:gridCol>
              </a:tblGrid>
              <a:tr h="407971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Magnitud</a:t>
                      </a:r>
                      <a:endParaRPr lang="en-US" sz="12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Valor</a:t>
                      </a:r>
                      <a:endParaRPr lang="en-US" sz="12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462042"/>
                  </a:ext>
                </a:extLst>
              </a:tr>
              <a:tr h="28492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Velocidad de crucero</a:t>
                      </a:r>
                      <a:endParaRPr lang="en-US" sz="12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80-100 km/h</a:t>
                      </a:r>
                      <a:endParaRPr lang="en-US" sz="12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3810008"/>
                  </a:ext>
                </a:extLst>
              </a:tr>
              <a:tr h="407971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Máxima carga de pago</a:t>
                      </a:r>
                      <a:endParaRPr lang="en-US" sz="12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 kg</a:t>
                      </a:r>
                      <a:endParaRPr lang="en-US" sz="12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1750072"/>
                  </a:ext>
                </a:extLst>
              </a:tr>
            </a:tbl>
          </a:graphicData>
        </a:graphic>
      </p:graphicFrame>
      <p:sp>
        <p:nvSpPr>
          <p:cNvPr id="20" name="Google Shape;360;p39">
            <a:extLst>
              <a:ext uri="{FF2B5EF4-FFF2-40B4-BE49-F238E27FC236}">
                <a16:creationId xmlns:a16="http://schemas.microsoft.com/office/drawing/2014/main" id="{94B3ED60-719A-CDF0-4B47-FE6F59B22B59}"/>
              </a:ext>
            </a:extLst>
          </p:cNvPr>
          <p:cNvSpPr txBox="1">
            <a:spLocks/>
          </p:cNvSpPr>
          <p:nvPr/>
        </p:nvSpPr>
        <p:spPr>
          <a:xfrm>
            <a:off x="3108925" y="4616554"/>
            <a:ext cx="292615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s-ES"/>
              <a:t>Consumo de potencia y tiempos de envío</a:t>
            </a:r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C81C91-0B6F-E706-453E-30A3214ED5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7" r="6049"/>
          <a:stretch/>
        </p:blipFill>
        <p:spPr>
          <a:xfrm>
            <a:off x="3735444" y="830628"/>
            <a:ext cx="4945886" cy="345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5466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2BFE3-4B2E-247D-E785-4DF456D72B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BD97069-0881-1CA2-071C-8A8495C14A3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492240" y="4623854"/>
            <a:ext cx="1938685" cy="307500"/>
          </a:xfrm>
        </p:spPr>
        <p:txBody>
          <a:bodyPr/>
          <a:lstStyle/>
          <a:p>
            <a:r>
              <a:rPr lang="es-ES" dirty="0"/>
              <a:t>Enrique Villa Coronado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75F0D82-2A3D-1CE7-0922-50D64925CE88}"/>
              </a:ext>
            </a:extLst>
          </p:cNvPr>
          <p:cNvGrpSpPr/>
          <p:nvPr/>
        </p:nvGrpSpPr>
        <p:grpSpPr>
          <a:xfrm>
            <a:off x="1097756" y="314326"/>
            <a:ext cx="6948487" cy="3981450"/>
            <a:chOff x="713075" y="1034837"/>
            <a:chExt cx="5099100" cy="306598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8B03B4E-59A9-08F5-8132-C4F0B7D2257A}"/>
                </a:ext>
              </a:extLst>
            </p:cNvPr>
            <p:cNvSpPr/>
            <p:nvPr/>
          </p:nvSpPr>
          <p:spPr>
            <a:xfrm>
              <a:off x="713075" y="1034837"/>
              <a:ext cx="5099100" cy="3065987"/>
            </a:xfrm>
            <a:prstGeom prst="roundRect">
              <a:avLst>
                <a:gd name="adj" fmla="val 8068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D993B9-4E10-FE26-9EF1-18F972D0D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65" r="8981"/>
            <a:stretch/>
          </p:blipFill>
          <p:spPr>
            <a:xfrm>
              <a:off x="817756" y="1171693"/>
              <a:ext cx="4854497" cy="2792275"/>
            </a:xfrm>
            <a:prstGeom prst="rect">
              <a:avLst/>
            </a:prstGeom>
          </p:spPr>
        </p:pic>
      </p:grpSp>
      <p:sp>
        <p:nvSpPr>
          <p:cNvPr id="14" name="Google Shape;360;p39">
            <a:extLst>
              <a:ext uri="{FF2B5EF4-FFF2-40B4-BE49-F238E27FC236}">
                <a16:creationId xmlns:a16="http://schemas.microsoft.com/office/drawing/2014/main" id="{E0A78586-6A9A-F7EB-C013-B2547830204B}"/>
              </a:ext>
            </a:extLst>
          </p:cNvPr>
          <p:cNvSpPr txBox="1">
            <a:spLocks/>
          </p:cNvSpPr>
          <p:nvPr/>
        </p:nvSpPr>
        <p:spPr>
          <a:xfrm>
            <a:off x="3108925" y="4616554"/>
            <a:ext cx="292615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s-ES"/>
              <a:t>Consumo de potencia y tiempos de envío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522768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/>
          <p:nvPr/>
        </p:nvSpPr>
        <p:spPr>
          <a:xfrm>
            <a:off x="713074" y="3247613"/>
            <a:ext cx="7059326" cy="489300"/>
          </a:xfrm>
          <a:prstGeom prst="roundRect">
            <a:avLst>
              <a:gd name="adj" fmla="val 50000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9"/>
          <p:cNvSpPr/>
          <p:nvPr/>
        </p:nvSpPr>
        <p:spPr>
          <a:xfrm>
            <a:off x="713075" y="868182"/>
            <a:ext cx="1169400" cy="116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9"/>
          <p:cNvSpPr txBox="1">
            <a:spLocks noGrp="1"/>
          </p:cNvSpPr>
          <p:nvPr>
            <p:ph type="title"/>
          </p:nvPr>
        </p:nvSpPr>
        <p:spPr>
          <a:xfrm>
            <a:off x="713074" y="2286915"/>
            <a:ext cx="821533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Costes del proyecto</a:t>
            </a:r>
            <a:endParaRPr sz="3500" i="1" dirty="0"/>
          </a:p>
        </p:txBody>
      </p:sp>
      <p:sp>
        <p:nvSpPr>
          <p:cNvPr id="357" name="Google Shape;357;p39"/>
          <p:cNvSpPr txBox="1">
            <a:spLocks noGrp="1"/>
          </p:cNvSpPr>
          <p:nvPr>
            <p:ph type="subTitle" idx="1"/>
          </p:nvPr>
        </p:nvSpPr>
        <p:spPr>
          <a:xfrm>
            <a:off x="713074" y="3326963"/>
            <a:ext cx="7154575" cy="3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Los costes han sido estimados y divididos en varias categorías</a:t>
            </a:r>
            <a:endParaRPr dirty="0"/>
          </a:p>
        </p:txBody>
      </p:sp>
      <p:sp>
        <p:nvSpPr>
          <p:cNvPr id="358" name="Google Shape;358;p39"/>
          <p:cNvSpPr txBox="1">
            <a:spLocks noGrp="1"/>
          </p:cNvSpPr>
          <p:nvPr>
            <p:ph type="title" idx="2"/>
          </p:nvPr>
        </p:nvSpPr>
        <p:spPr>
          <a:xfrm>
            <a:off x="784175" y="1067386"/>
            <a:ext cx="10272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60" name="Google Shape;360;p39"/>
          <p:cNvSpPr txBox="1">
            <a:spLocks noGrp="1"/>
          </p:cNvSpPr>
          <p:nvPr>
            <p:ph type="subTitle" idx="3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Costes del proyecto</a:t>
            </a:r>
            <a:endParaRPr dirty="0"/>
          </a:p>
        </p:txBody>
      </p:sp>
      <p:sp>
        <p:nvSpPr>
          <p:cNvPr id="361" name="Google Shape;361;p39"/>
          <p:cNvSpPr txBox="1">
            <a:spLocks noGrp="1"/>
          </p:cNvSpPr>
          <p:nvPr>
            <p:ph type="subTitle" idx="4"/>
          </p:nvPr>
        </p:nvSpPr>
        <p:spPr>
          <a:xfrm>
            <a:off x="5872976" y="4623854"/>
            <a:ext cx="2557949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Enrique Villa Coronado</a:t>
            </a:r>
          </a:p>
        </p:txBody>
      </p:sp>
    </p:spTree>
    <p:extLst>
      <p:ext uri="{BB962C8B-B14F-4D97-AF65-F5344CB8AC3E}">
        <p14:creationId xmlns:p14="http://schemas.microsoft.com/office/powerpoint/2010/main" val="19923496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2BFE3-4B2E-247D-E785-4DF456D72B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994A796-63C4-0B4E-9C02-4DC3268EA304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s-ES" dirty="0"/>
              <a:t>Costes del proyecto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BD97069-0881-1CA2-071C-8A8495C14A3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492240" y="4623854"/>
            <a:ext cx="1938685" cy="307500"/>
          </a:xfrm>
        </p:spPr>
        <p:txBody>
          <a:bodyPr/>
          <a:lstStyle/>
          <a:p>
            <a:r>
              <a:rPr lang="es-ES" dirty="0"/>
              <a:t>Enrique Villa Coronado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4ECCC1-8DB7-CCD1-335A-284F77C0AC03}"/>
              </a:ext>
            </a:extLst>
          </p:cNvPr>
          <p:cNvGrpSpPr/>
          <p:nvPr/>
        </p:nvGrpSpPr>
        <p:grpSpPr>
          <a:xfrm>
            <a:off x="4651412" y="201513"/>
            <a:ext cx="4126829" cy="4199251"/>
            <a:chOff x="4834965" y="378591"/>
            <a:chExt cx="3943276" cy="403280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2F408DB-FA4C-0474-B35A-90BBD2ED595E}"/>
                </a:ext>
              </a:extLst>
            </p:cNvPr>
            <p:cNvSpPr/>
            <p:nvPr/>
          </p:nvSpPr>
          <p:spPr>
            <a:xfrm>
              <a:off x="4834965" y="378591"/>
              <a:ext cx="3943276" cy="4032806"/>
            </a:xfrm>
            <a:prstGeom prst="roundRect">
              <a:avLst>
                <a:gd name="adj" fmla="val 8068"/>
              </a:avLst>
            </a:prstGeom>
            <a:solidFill>
              <a:schemeClr val="accent6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D99F993-54B7-AD00-D229-838C33DD8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31" t="3510" r="7385" b="5214"/>
            <a:stretch/>
          </p:blipFill>
          <p:spPr bwMode="auto">
            <a:xfrm>
              <a:off x="4946540" y="421216"/>
              <a:ext cx="3720126" cy="191708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73E6CCC-E9D8-5600-C982-FB6EB6CC7C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6" t="4787" r="7846" b="4575"/>
            <a:stretch/>
          </p:blipFill>
          <p:spPr bwMode="auto">
            <a:xfrm>
              <a:off x="4946540" y="2424662"/>
              <a:ext cx="3720126" cy="190037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7" name="Picture 1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4297189-6433-84C9-EF74-803212969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9" y="212146"/>
            <a:ext cx="4114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297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88A5FBB-B909-A488-E6F7-AF833686A95A}"/>
              </a:ext>
            </a:extLst>
          </p:cNvPr>
          <p:cNvSpPr/>
          <p:nvPr/>
        </p:nvSpPr>
        <p:spPr>
          <a:xfrm>
            <a:off x="446847" y="212146"/>
            <a:ext cx="8316153" cy="4257304"/>
          </a:xfrm>
          <a:prstGeom prst="roundRect">
            <a:avLst>
              <a:gd name="adj" fmla="val 6696"/>
            </a:avLst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2BFE3-4B2E-247D-E785-4DF456D72B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BD97069-0881-1CA2-071C-8A8495C14A3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492240" y="4623854"/>
            <a:ext cx="1938685" cy="307500"/>
          </a:xfrm>
        </p:spPr>
        <p:txBody>
          <a:bodyPr/>
          <a:lstStyle/>
          <a:p>
            <a:r>
              <a:rPr lang="es-ES" dirty="0"/>
              <a:t>Enrique Villa Coronado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434C98-3B14-E1B7-5D76-B35996FF7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9" r="4482" b="3553"/>
          <a:stretch/>
        </p:blipFill>
        <p:spPr>
          <a:xfrm>
            <a:off x="552451" y="344597"/>
            <a:ext cx="8172806" cy="4037704"/>
          </a:xfrm>
          <a:prstGeom prst="rect">
            <a:avLst/>
          </a:prstGeom>
        </p:spPr>
      </p:pic>
      <p:sp>
        <p:nvSpPr>
          <p:cNvPr id="12" name="Google Shape;360;p39">
            <a:extLst>
              <a:ext uri="{FF2B5EF4-FFF2-40B4-BE49-F238E27FC236}">
                <a16:creationId xmlns:a16="http://schemas.microsoft.com/office/drawing/2014/main" id="{777D6430-0121-91C1-DEE2-20F384D1AC11}"/>
              </a:ext>
            </a:extLst>
          </p:cNvPr>
          <p:cNvSpPr txBox="1">
            <a:spLocks/>
          </p:cNvSpPr>
          <p:nvPr/>
        </p:nvSpPr>
        <p:spPr>
          <a:xfrm>
            <a:off x="2970812" y="4616554"/>
            <a:ext cx="3202375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/>
              <a:t>Costes del proyecto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51387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/>
          <p:nvPr/>
        </p:nvSpPr>
        <p:spPr>
          <a:xfrm>
            <a:off x="713075" y="3375020"/>
            <a:ext cx="6592599" cy="489300"/>
          </a:xfrm>
          <a:prstGeom prst="roundRect">
            <a:avLst>
              <a:gd name="adj" fmla="val 50000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9"/>
          <p:cNvSpPr/>
          <p:nvPr/>
        </p:nvSpPr>
        <p:spPr>
          <a:xfrm>
            <a:off x="713075" y="868182"/>
            <a:ext cx="1169400" cy="116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9"/>
          <p:cNvSpPr txBox="1">
            <a:spLocks noGrp="1"/>
          </p:cNvSpPr>
          <p:nvPr>
            <p:ph type="title"/>
          </p:nvPr>
        </p:nvSpPr>
        <p:spPr>
          <a:xfrm>
            <a:off x="713075" y="2307124"/>
            <a:ext cx="821533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Análisis </a:t>
            </a:r>
            <a:r>
              <a:rPr lang="en" sz="3500" i="1" dirty="0"/>
              <a:t>DAFO</a:t>
            </a:r>
            <a:endParaRPr sz="3500" i="1" dirty="0"/>
          </a:p>
        </p:txBody>
      </p:sp>
      <p:sp>
        <p:nvSpPr>
          <p:cNvPr id="357" name="Google Shape;357;p39"/>
          <p:cNvSpPr txBox="1">
            <a:spLocks noGrp="1"/>
          </p:cNvSpPr>
          <p:nvPr>
            <p:ph type="subTitle" idx="1"/>
          </p:nvPr>
        </p:nvSpPr>
        <p:spPr>
          <a:xfrm>
            <a:off x="713076" y="3454370"/>
            <a:ext cx="6592600" cy="3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Ánálisis de Debilidades, Amenzas, Fortalezas y Oportunidades</a:t>
            </a:r>
            <a:endParaRPr dirty="0"/>
          </a:p>
        </p:txBody>
      </p:sp>
      <p:sp>
        <p:nvSpPr>
          <p:cNvPr id="358" name="Google Shape;358;p39"/>
          <p:cNvSpPr txBox="1">
            <a:spLocks noGrp="1"/>
          </p:cNvSpPr>
          <p:nvPr>
            <p:ph type="title" idx="2"/>
          </p:nvPr>
        </p:nvSpPr>
        <p:spPr>
          <a:xfrm>
            <a:off x="784175" y="1067386"/>
            <a:ext cx="10272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60" name="Google Shape;360;p39"/>
          <p:cNvSpPr txBox="1">
            <a:spLocks noGrp="1"/>
          </p:cNvSpPr>
          <p:nvPr>
            <p:ph type="subTitle" idx="3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</a:t>
            </a:r>
            <a:r>
              <a:rPr lang="en" i="1" dirty="0"/>
              <a:t>DAFO</a:t>
            </a:r>
            <a:endParaRPr dirty="0"/>
          </a:p>
        </p:txBody>
      </p:sp>
      <p:sp>
        <p:nvSpPr>
          <p:cNvPr id="361" name="Google Shape;361;p39"/>
          <p:cNvSpPr txBox="1">
            <a:spLocks noGrp="1"/>
          </p:cNvSpPr>
          <p:nvPr>
            <p:ph type="subTitle" idx="4"/>
          </p:nvPr>
        </p:nvSpPr>
        <p:spPr>
          <a:xfrm>
            <a:off x="5872976" y="4623854"/>
            <a:ext cx="2557949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Enrique Villa Coronado</a:t>
            </a:r>
          </a:p>
        </p:txBody>
      </p:sp>
    </p:spTree>
    <p:extLst>
      <p:ext uri="{BB962C8B-B14F-4D97-AF65-F5344CB8AC3E}">
        <p14:creationId xmlns:p14="http://schemas.microsoft.com/office/powerpoint/2010/main" val="271887765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2BFE3-4B2E-247D-E785-4DF456D72B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994A796-63C4-0B4E-9C02-4DC3268EA304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s-ES" dirty="0"/>
              <a:t>Análisis </a:t>
            </a:r>
            <a:r>
              <a:rPr lang="es-ES" i="1" dirty="0"/>
              <a:t>DAFO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BD97069-0881-1CA2-071C-8A8495C14A3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492240" y="4623854"/>
            <a:ext cx="1938685" cy="307500"/>
          </a:xfrm>
        </p:spPr>
        <p:txBody>
          <a:bodyPr/>
          <a:lstStyle/>
          <a:p>
            <a:r>
              <a:rPr lang="es-ES" dirty="0"/>
              <a:t>Enrique Villa Coronado</a:t>
            </a:r>
            <a:endParaRPr lang="en-US" dirty="0"/>
          </a:p>
        </p:txBody>
      </p:sp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7D80E0F-D3AF-3B63-8AF6-7A18984B4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52" y="219446"/>
            <a:ext cx="7486045" cy="421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9707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/>
          <p:nvPr/>
        </p:nvSpPr>
        <p:spPr>
          <a:xfrm>
            <a:off x="713075" y="3367188"/>
            <a:ext cx="4844888" cy="489300"/>
          </a:xfrm>
          <a:prstGeom prst="roundRect">
            <a:avLst>
              <a:gd name="adj" fmla="val 50000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Análisis económico mediante el método VAN-TIR</a:t>
            </a:r>
          </a:p>
        </p:txBody>
      </p:sp>
      <p:sp>
        <p:nvSpPr>
          <p:cNvPr id="355" name="Google Shape;355;p39"/>
          <p:cNvSpPr/>
          <p:nvPr/>
        </p:nvSpPr>
        <p:spPr>
          <a:xfrm>
            <a:off x="713075" y="868182"/>
            <a:ext cx="1169400" cy="116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p39"/>
          <p:cNvSpPr txBox="1">
            <a:spLocks noGrp="1"/>
          </p:cNvSpPr>
          <p:nvPr>
            <p:ph type="title"/>
          </p:nvPr>
        </p:nvSpPr>
        <p:spPr>
          <a:xfrm>
            <a:off x="713074" y="2299292"/>
            <a:ext cx="821533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i="1" dirty="0"/>
              <a:t>Análisis VAN-TIR</a:t>
            </a:r>
            <a:endParaRPr sz="3500" i="1" dirty="0"/>
          </a:p>
        </p:txBody>
      </p:sp>
      <p:sp>
        <p:nvSpPr>
          <p:cNvPr id="358" name="Google Shape;358;p39"/>
          <p:cNvSpPr txBox="1">
            <a:spLocks noGrp="1"/>
          </p:cNvSpPr>
          <p:nvPr>
            <p:ph type="title" idx="2"/>
          </p:nvPr>
        </p:nvSpPr>
        <p:spPr>
          <a:xfrm>
            <a:off x="784175" y="1067386"/>
            <a:ext cx="10272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60" name="Google Shape;360;p39"/>
          <p:cNvSpPr txBox="1">
            <a:spLocks noGrp="1"/>
          </p:cNvSpPr>
          <p:nvPr>
            <p:ph type="subTitle" idx="3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/>
              <a:t>Análisis VAN-TIR</a:t>
            </a:r>
            <a:endParaRPr dirty="0"/>
          </a:p>
        </p:txBody>
      </p:sp>
      <p:sp>
        <p:nvSpPr>
          <p:cNvPr id="361" name="Google Shape;361;p39"/>
          <p:cNvSpPr txBox="1">
            <a:spLocks noGrp="1"/>
          </p:cNvSpPr>
          <p:nvPr>
            <p:ph type="subTitle" idx="4"/>
          </p:nvPr>
        </p:nvSpPr>
        <p:spPr>
          <a:xfrm>
            <a:off x="5872976" y="4623854"/>
            <a:ext cx="2557949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Enrique Villa Coronado</a:t>
            </a:r>
          </a:p>
        </p:txBody>
      </p:sp>
    </p:spTree>
    <p:extLst>
      <p:ext uri="{BB962C8B-B14F-4D97-AF65-F5344CB8AC3E}">
        <p14:creationId xmlns:p14="http://schemas.microsoft.com/office/powerpoint/2010/main" val="161620592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54;p39">
            <a:extLst>
              <a:ext uri="{FF2B5EF4-FFF2-40B4-BE49-F238E27FC236}">
                <a16:creationId xmlns:a16="http://schemas.microsoft.com/office/drawing/2014/main" id="{21BC1829-E49F-1D6E-9CF7-40344DF42A64}"/>
              </a:ext>
            </a:extLst>
          </p:cNvPr>
          <p:cNvSpPr/>
          <p:nvPr/>
        </p:nvSpPr>
        <p:spPr>
          <a:xfrm>
            <a:off x="469127" y="219446"/>
            <a:ext cx="3094154" cy="4261434"/>
          </a:xfrm>
          <a:prstGeom prst="roundRect">
            <a:avLst>
              <a:gd name="adj" fmla="val 12451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2BFE3-4B2E-247D-E785-4DF456D72B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994A796-63C4-0B4E-9C02-4DC3268EA304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" sz="1000" i="1" dirty="0"/>
              <a:t>Análisis VAN-TIR</a:t>
            </a:r>
            <a:endParaRPr lang="en-US" b="1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BD97069-0881-1CA2-071C-8A8495C14A3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492240" y="4623854"/>
            <a:ext cx="1938685" cy="307500"/>
          </a:xfrm>
        </p:spPr>
        <p:txBody>
          <a:bodyPr/>
          <a:lstStyle/>
          <a:p>
            <a:r>
              <a:rPr lang="es-ES" dirty="0"/>
              <a:t>Enrique Villa Coronado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A28275-8A81-6D1F-D90D-681B28CF45A0}"/>
              </a:ext>
            </a:extLst>
          </p:cNvPr>
          <p:cNvGrpSpPr/>
          <p:nvPr/>
        </p:nvGrpSpPr>
        <p:grpSpPr>
          <a:xfrm>
            <a:off x="3776992" y="212146"/>
            <a:ext cx="4897881" cy="4268734"/>
            <a:chOff x="246613" y="219446"/>
            <a:chExt cx="4668287" cy="426873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423D587-C50A-D9C1-427F-2FDF212703F5}"/>
                </a:ext>
              </a:extLst>
            </p:cNvPr>
            <p:cNvSpPr/>
            <p:nvPr/>
          </p:nvSpPr>
          <p:spPr>
            <a:xfrm>
              <a:off x="246613" y="219446"/>
              <a:ext cx="4668287" cy="4268734"/>
            </a:xfrm>
            <a:prstGeom prst="roundRect">
              <a:avLst>
                <a:gd name="adj" fmla="val 8068"/>
              </a:avLst>
            </a:prstGeom>
            <a:solidFill>
              <a:schemeClr val="accent6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1183CB-09D7-F9A4-6FC8-774D86F64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0" t="1490" r="8637" b="4413"/>
            <a:stretch/>
          </p:blipFill>
          <p:spPr bwMode="auto">
            <a:xfrm>
              <a:off x="261853" y="398058"/>
              <a:ext cx="4531127" cy="398222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0" name="Google Shape;335;p37">
            <a:extLst>
              <a:ext uri="{FF2B5EF4-FFF2-40B4-BE49-F238E27FC236}">
                <a16:creationId xmlns:a16="http://schemas.microsoft.com/office/drawing/2014/main" id="{48B63E37-7CEA-B2B1-E5D5-4C776FC48F53}"/>
              </a:ext>
            </a:extLst>
          </p:cNvPr>
          <p:cNvSpPr txBox="1">
            <a:spLocks/>
          </p:cNvSpPr>
          <p:nvPr/>
        </p:nvSpPr>
        <p:spPr>
          <a:xfrm>
            <a:off x="713075" y="851949"/>
            <a:ext cx="2795606" cy="7846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Préstamos </a:t>
            </a:r>
            <a:r>
              <a:rPr lang="es-ES" sz="15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ICO ➝ 7 %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Periodo de 10 años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Tarifas de 6-7 €</a:t>
            </a:r>
            <a:endParaRPr lang="en-US" sz="15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Fórmulas empleadas: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F4134B-75CE-095D-8B46-07E718D8226E}"/>
                  </a:ext>
                </a:extLst>
              </p:cNvPr>
              <p:cNvSpPr txBox="1"/>
              <p:nvPr/>
            </p:nvSpPr>
            <p:spPr>
              <a:xfrm>
                <a:off x="816551" y="2100354"/>
                <a:ext cx="2399305" cy="2448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𝑉𝐴𝑁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1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𝑇𝐼𝑅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F4134B-75CE-095D-8B46-07E718D82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51" y="2100354"/>
                <a:ext cx="2399305" cy="24483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3344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/>
          <p:nvPr/>
        </p:nvSpPr>
        <p:spPr>
          <a:xfrm>
            <a:off x="713075" y="3304682"/>
            <a:ext cx="5560505" cy="489300"/>
          </a:xfrm>
          <a:prstGeom prst="roundRect">
            <a:avLst>
              <a:gd name="adj" fmla="val 50000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qué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trata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el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trabajo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 por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qué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se ha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decidido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abordarlo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713075" y="868182"/>
            <a:ext cx="1169400" cy="116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9"/>
          <p:cNvSpPr txBox="1">
            <a:spLocks noGrp="1"/>
          </p:cNvSpPr>
          <p:nvPr>
            <p:ph type="title"/>
          </p:nvPr>
        </p:nvSpPr>
        <p:spPr>
          <a:xfrm>
            <a:off x="713075" y="2236786"/>
            <a:ext cx="821533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Introducción y objetivos</a:t>
            </a:r>
            <a:endParaRPr sz="3500" i="1" dirty="0"/>
          </a:p>
        </p:txBody>
      </p:sp>
      <p:sp>
        <p:nvSpPr>
          <p:cNvPr id="358" name="Google Shape;358;p39"/>
          <p:cNvSpPr txBox="1">
            <a:spLocks noGrp="1"/>
          </p:cNvSpPr>
          <p:nvPr>
            <p:ph type="title" idx="2"/>
          </p:nvPr>
        </p:nvSpPr>
        <p:spPr>
          <a:xfrm>
            <a:off x="784175" y="1067386"/>
            <a:ext cx="10272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60" name="Google Shape;360;p39"/>
          <p:cNvSpPr txBox="1">
            <a:spLocks noGrp="1"/>
          </p:cNvSpPr>
          <p:nvPr>
            <p:ph type="subTitle" idx="3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 y objetivos</a:t>
            </a:r>
            <a:endParaRPr dirty="0"/>
          </a:p>
        </p:txBody>
      </p:sp>
      <p:sp>
        <p:nvSpPr>
          <p:cNvPr id="361" name="Google Shape;361;p39"/>
          <p:cNvSpPr txBox="1">
            <a:spLocks noGrp="1"/>
          </p:cNvSpPr>
          <p:nvPr>
            <p:ph type="subTitle" idx="4"/>
          </p:nvPr>
        </p:nvSpPr>
        <p:spPr>
          <a:xfrm>
            <a:off x="5872976" y="4623854"/>
            <a:ext cx="2557949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Enrique Villa Coronado</a:t>
            </a: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11725C-49BD-31AD-CB06-BE27C29154B8}"/>
              </a:ext>
            </a:extLst>
          </p:cNvPr>
          <p:cNvSpPr/>
          <p:nvPr/>
        </p:nvSpPr>
        <p:spPr>
          <a:xfrm>
            <a:off x="420641" y="672714"/>
            <a:ext cx="5099100" cy="3557418"/>
          </a:xfrm>
          <a:prstGeom prst="roundRect">
            <a:avLst>
              <a:gd name="adj" fmla="val 8068"/>
            </a:avLst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2BFE3-4B2E-247D-E785-4DF456D72B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BD97069-0881-1CA2-071C-8A8495C14A3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492240" y="4623854"/>
            <a:ext cx="1938685" cy="307500"/>
          </a:xfrm>
        </p:spPr>
        <p:txBody>
          <a:bodyPr/>
          <a:lstStyle/>
          <a:p>
            <a:r>
              <a:rPr lang="es-ES" dirty="0"/>
              <a:t>Enrique Villa Coronado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34324-4B6B-E7BE-B0DA-CEBC64E85B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" r="8291" b="3776"/>
          <a:stretch/>
        </p:blipFill>
        <p:spPr bwMode="auto">
          <a:xfrm>
            <a:off x="588845" y="782571"/>
            <a:ext cx="4762692" cy="33377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Google Shape;354;p39">
            <a:extLst>
              <a:ext uri="{FF2B5EF4-FFF2-40B4-BE49-F238E27FC236}">
                <a16:creationId xmlns:a16="http://schemas.microsoft.com/office/drawing/2014/main" id="{2CD10BE6-8BB7-360E-180D-F78459F5E929}"/>
              </a:ext>
            </a:extLst>
          </p:cNvPr>
          <p:cNvSpPr/>
          <p:nvPr/>
        </p:nvSpPr>
        <p:spPr>
          <a:xfrm>
            <a:off x="5697403" y="672714"/>
            <a:ext cx="3078164" cy="3557418"/>
          </a:xfrm>
          <a:prstGeom prst="roundRect">
            <a:avLst>
              <a:gd name="adj" fmla="val 1220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35;p37">
            <a:extLst>
              <a:ext uri="{FF2B5EF4-FFF2-40B4-BE49-F238E27FC236}">
                <a16:creationId xmlns:a16="http://schemas.microsoft.com/office/drawing/2014/main" id="{DC4A7B47-FDFB-C398-0305-F363E21A076B}"/>
              </a:ext>
            </a:extLst>
          </p:cNvPr>
          <p:cNvSpPr txBox="1">
            <a:spLocks/>
          </p:cNvSpPr>
          <p:nvPr/>
        </p:nvSpPr>
        <p:spPr>
          <a:xfrm>
            <a:off x="5812175" y="1669774"/>
            <a:ext cx="2795606" cy="23234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Crecimiento anual de la demanda del 6,8 %</a:t>
            </a:r>
            <a:endParaRPr lang="es-ES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Aumento de tarifas por envío de 0,5 % anual</a:t>
            </a:r>
            <a:endParaRPr lang="en-US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Google Shape;354;p39">
            <a:extLst>
              <a:ext uri="{FF2B5EF4-FFF2-40B4-BE49-F238E27FC236}">
                <a16:creationId xmlns:a16="http://schemas.microsoft.com/office/drawing/2014/main" id="{627C7952-3826-4458-A9D8-E8E4E3763D88}"/>
              </a:ext>
            </a:extLst>
          </p:cNvPr>
          <p:cNvSpPr/>
          <p:nvPr/>
        </p:nvSpPr>
        <p:spPr>
          <a:xfrm>
            <a:off x="5876014" y="913368"/>
            <a:ext cx="2731767" cy="642385"/>
          </a:xfrm>
          <a:prstGeom prst="roundRect">
            <a:avLst>
              <a:gd name="adj" fmla="val 31433"/>
            </a:avLst>
          </a:prstGeom>
          <a:solidFill>
            <a:schemeClr val="accent2">
              <a:alpha val="70000"/>
            </a:schemeClr>
          </a:solidFill>
          <a:ln>
            <a:noFill/>
          </a:ln>
          <a:effectLst>
            <a:reflection stA="0" endPos="65000" dist="5080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Escenario 1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Crecimiento del mercado</a:t>
            </a:r>
            <a:endParaRPr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Subtitle 5">
            <a:extLst>
              <a:ext uri="{FF2B5EF4-FFF2-40B4-BE49-F238E27FC236}">
                <a16:creationId xmlns:a16="http://schemas.microsoft.com/office/drawing/2014/main" id="{F48B054C-C0BF-72A5-1DE7-9C827FAF932D}"/>
              </a:ext>
            </a:extLst>
          </p:cNvPr>
          <p:cNvSpPr txBox="1">
            <a:spLocks/>
          </p:cNvSpPr>
          <p:nvPr/>
        </p:nvSpPr>
        <p:spPr>
          <a:xfrm>
            <a:off x="3331775" y="4623854"/>
            <a:ext cx="24804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i="1"/>
              <a:t>Análisis VAN-TIR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3508142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54;p39">
            <a:extLst>
              <a:ext uri="{FF2B5EF4-FFF2-40B4-BE49-F238E27FC236}">
                <a16:creationId xmlns:a16="http://schemas.microsoft.com/office/drawing/2014/main" id="{61321ABE-E6C8-37D0-DB61-1A0252111ECD}"/>
              </a:ext>
            </a:extLst>
          </p:cNvPr>
          <p:cNvSpPr/>
          <p:nvPr/>
        </p:nvSpPr>
        <p:spPr>
          <a:xfrm>
            <a:off x="5703750" y="672714"/>
            <a:ext cx="3078164" cy="3557418"/>
          </a:xfrm>
          <a:prstGeom prst="roundRect">
            <a:avLst>
              <a:gd name="adj" fmla="val 10623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6CC2C5F-898C-0C09-6F27-0C329A614D03}"/>
              </a:ext>
            </a:extLst>
          </p:cNvPr>
          <p:cNvSpPr/>
          <p:nvPr/>
        </p:nvSpPr>
        <p:spPr>
          <a:xfrm>
            <a:off x="420641" y="672714"/>
            <a:ext cx="5099100" cy="3557418"/>
          </a:xfrm>
          <a:prstGeom prst="roundRect">
            <a:avLst>
              <a:gd name="adj" fmla="val 8068"/>
            </a:avLst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2BFE3-4B2E-247D-E785-4DF456D72B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BD97069-0881-1CA2-071C-8A8495C14A3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492240" y="4623854"/>
            <a:ext cx="1938685" cy="307500"/>
          </a:xfrm>
        </p:spPr>
        <p:txBody>
          <a:bodyPr/>
          <a:lstStyle/>
          <a:p>
            <a:r>
              <a:rPr lang="es-ES" dirty="0"/>
              <a:t>Enrique Villa Coronado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6C4AA8-F84C-8427-A42E-09CD013D6F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" r="8119" b="3626"/>
          <a:stretch/>
        </p:blipFill>
        <p:spPr bwMode="auto">
          <a:xfrm>
            <a:off x="604650" y="760908"/>
            <a:ext cx="4731081" cy="33810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Google Shape;335;p37">
            <a:extLst>
              <a:ext uri="{FF2B5EF4-FFF2-40B4-BE49-F238E27FC236}">
                <a16:creationId xmlns:a16="http://schemas.microsoft.com/office/drawing/2014/main" id="{A4A7D73C-C9E2-C3BD-530D-E2BD7FC4CED4}"/>
              </a:ext>
            </a:extLst>
          </p:cNvPr>
          <p:cNvSpPr txBox="1">
            <a:spLocks/>
          </p:cNvSpPr>
          <p:nvPr/>
        </p:nvSpPr>
        <p:spPr>
          <a:xfrm>
            <a:off x="5812175" y="1799532"/>
            <a:ext cx="2795606" cy="2516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Rápido crecimiento de la demanda manteniendo precios bajos</a:t>
            </a:r>
            <a:endParaRPr lang="es-ES" sz="13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Una vez se alcanza la máxima demanda, se incrementan los precios</a:t>
            </a:r>
            <a:endParaRPr lang="en-US" sz="13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Google Shape;354;p39">
            <a:extLst>
              <a:ext uri="{FF2B5EF4-FFF2-40B4-BE49-F238E27FC236}">
                <a16:creationId xmlns:a16="http://schemas.microsoft.com/office/drawing/2014/main" id="{36E64149-4594-CD8F-87E5-CCB90CCFA515}"/>
              </a:ext>
            </a:extLst>
          </p:cNvPr>
          <p:cNvSpPr/>
          <p:nvPr/>
        </p:nvSpPr>
        <p:spPr>
          <a:xfrm>
            <a:off x="5845029" y="913368"/>
            <a:ext cx="2795606" cy="642385"/>
          </a:xfrm>
          <a:prstGeom prst="roundRect">
            <a:avLst>
              <a:gd name="adj" fmla="val 31433"/>
            </a:avLst>
          </a:prstGeom>
          <a:solidFill>
            <a:schemeClr val="accent2">
              <a:alpha val="70000"/>
            </a:schemeClr>
          </a:solidFill>
          <a:ln>
            <a:noFill/>
          </a:ln>
          <a:effectLst>
            <a:reflection stA="0" endPos="65000" dist="5080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Escenario 2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Ganancia de cuota de mercado</a:t>
            </a:r>
            <a:endParaRPr sz="1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Subtitle 5">
            <a:extLst>
              <a:ext uri="{FF2B5EF4-FFF2-40B4-BE49-F238E27FC236}">
                <a16:creationId xmlns:a16="http://schemas.microsoft.com/office/drawing/2014/main" id="{4FA65305-5D95-464F-4755-B39D8326546C}"/>
              </a:ext>
            </a:extLst>
          </p:cNvPr>
          <p:cNvSpPr txBox="1">
            <a:spLocks/>
          </p:cNvSpPr>
          <p:nvPr/>
        </p:nvSpPr>
        <p:spPr>
          <a:xfrm>
            <a:off x="3331775" y="4623854"/>
            <a:ext cx="24804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i="1"/>
              <a:t>Análisis VAN-TIR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226465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/>
          <p:nvPr/>
        </p:nvSpPr>
        <p:spPr>
          <a:xfrm>
            <a:off x="713075" y="3693930"/>
            <a:ext cx="7238230" cy="489300"/>
          </a:xfrm>
          <a:prstGeom prst="roundRect">
            <a:avLst>
              <a:gd name="adj" fmla="val 50000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Comparación económica y de tiempos de envío con compañías como </a:t>
            </a:r>
            <a:r>
              <a:rPr lang="es-ES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Glovo</a:t>
            </a:r>
            <a:endParaRPr lang="es-E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713075" y="868182"/>
            <a:ext cx="1169400" cy="116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p39"/>
          <p:cNvSpPr txBox="1">
            <a:spLocks noGrp="1"/>
          </p:cNvSpPr>
          <p:nvPr>
            <p:ph type="title"/>
          </p:nvPr>
        </p:nvSpPr>
        <p:spPr>
          <a:xfrm>
            <a:off x="713075" y="2470905"/>
            <a:ext cx="821533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sz="3600" dirty="0"/>
              <a:t>Comparación con el sector de </a:t>
            </a:r>
            <a:r>
              <a:rPr lang="en" sz="3600" i="1" dirty="0"/>
              <a:t>food delivery</a:t>
            </a:r>
            <a:r>
              <a:rPr lang="en" sz="3600" dirty="0"/>
              <a:t> tradicional</a:t>
            </a:r>
            <a:endParaRPr lang="en-US" sz="3600" dirty="0"/>
          </a:p>
        </p:txBody>
      </p:sp>
      <p:sp>
        <p:nvSpPr>
          <p:cNvPr id="358" name="Google Shape;358;p39"/>
          <p:cNvSpPr txBox="1">
            <a:spLocks noGrp="1"/>
          </p:cNvSpPr>
          <p:nvPr>
            <p:ph type="title" idx="2"/>
          </p:nvPr>
        </p:nvSpPr>
        <p:spPr>
          <a:xfrm>
            <a:off x="784175" y="1067386"/>
            <a:ext cx="10272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61" name="Google Shape;361;p39"/>
          <p:cNvSpPr txBox="1">
            <a:spLocks noGrp="1"/>
          </p:cNvSpPr>
          <p:nvPr>
            <p:ph type="subTitle" idx="4"/>
          </p:nvPr>
        </p:nvSpPr>
        <p:spPr>
          <a:xfrm>
            <a:off x="5872976" y="4623854"/>
            <a:ext cx="2557949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Enrique Villa Coronado</a:t>
            </a:r>
          </a:p>
        </p:txBody>
      </p:sp>
      <p:sp>
        <p:nvSpPr>
          <p:cNvPr id="12" name="Google Shape;360;p39">
            <a:extLst>
              <a:ext uri="{FF2B5EF4-FFF2-40B4-BE49-F238E27FC236}">
                <a16:creationId xmlns:a16="http://schemas.microsoft.com/office/drawing/2014/main" id="{FE1E66C1-4F1E-587F-8081-B91DC0646E3D}"/>
              </a:ext>
            </a:extLst>
          </p:cNvPr>
          <p:cNvSpPr txBox="1">
            <a:spLocks/>
          </p:cNvSpPr>
          <p:nvPr/>
        </p:nvSpPr>
        <p:spPr>
          <a:xfrm>
            <a:off x="2374308" y="4623854"/>
            <a:ext cx="3915762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" sz="1000" dirty="0"/>
              <a:t>Comparación con el sector de </a:t>
            </a:r>
            <a:r>
              <a:rPr lang="en" sz="1000" i="1" dirty="0"/>
              <a:t>food delivery</a:t>
            </a:r>
            <a:r>
              <a:rPr lang="en" sz="1000" dirty="0"/>
              <a:t> tradicional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714808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2BFE3-4B2E-247D-E785-4DF456D72B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BD97069-0881-1CA2-071C-8A8495C14A3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492240" y="4623854"/>
            <a:ext cx="1938685" cy="307500"/>
          </a:xfrm>
        </p:spPr>
        <p:txBody>
          <a:bodyPr/>
          <a:lstStyle/>
          <a:p>
            <a:r>
              <a:rPr lang="es-ES" dirty="0"/>
              <a:t>Enrique Villa Coronado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17F59C-149E-2244-0665-856A8C7031FC}"/>
              </a:ext>
            </a:extLst>
          </p:cNvPr>
          <p:cNvGrpSpPr/>
          <p:nvPr/>
        </p:nvGrpSpPr>
        <p:grpSpPr>
          <a:xfrm>
            <a:off x="377816" y="326996"/>
            <a:ext cx="8380456" cy="4053618"/>
            <a:chOff x="246160" y="263779"/>
            <a:chExt cx="5592423" cy="238798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1C785E7-1767-CF9B-5F7C-99EFF41760FD}"/>
                </a:ext>
              </a:extLst>
            </p:cNvPr>
            <p:cNvSpPr/>
            <p:nvPr/>
          </p:nvSpPr>
          <p:spPr>
            <a:xfrm>
              <a:off x="246160" y="263779"/>
              <a:ext cx="5566013" cy="2387981"/>
            </a:xfrm>
            <a:prstGeom prst="roundRect">
              <a:avLst>
                <a:gd name="adj" fmla="val 8068"/>
              </a:avLst>
            </a:prstGeom>
            <a:solidFill>
              <a:schemeClr val="accent6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83E624-F9F6-C822-9540-30712B9862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3" r="52558"/>
            <a:stretch/>
          </p:blipFill>
          <p:spPr bwMode="auto">
            <a:xfrm>
              <a:off x="328151" y="386206"/>
              <a:ext cx="2440144" cy="220928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682CC3-CC1A-A08D-7AFD-6C6ED1D53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886" y="386206"/>
              <a:ext cx="3096697" cy="22285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360;p39">
            <a:extLst>
              <a:ext uri="{FF2B5EF4-FFF2-40B4-BE49-F238E27FC236}">
                <a16:creationId xmlns:a16="http://schemas.microsoft.com/office/drawing/2014/main" id="{468645D7-A138-6A5E-AE2F-702D0C0E8D37}"/>
              </a:ext>
            </a:extLst>
          </p:cNvPr>
          <p:cNvSpPr txBox="1">
            <a:spLocks/>
          </p:cNvSpPr>
          <p:nvPr/>
        </p:nvSpPr>
        <p:spPr>
          <a:xfrm>
            <a:off x="2374308" y="4623854"/>
            <a:ext cx="3915762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" sz="1000" dirty="0"/>
              <a:t>Comparación con el sector de </a:t>
            </a:r>
            <a:r>
              <a:rPr lang="en" sz="1000" i="1" dirty="0"/>
              <a:t>food delivery</a:t>
            </a:r>
            <a:r>
              <a:rPr lang="en" sz="1000" dirty="0"/>
              <a:t> tradicional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855113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/>
          <p:nvPr/>
        </p:nvSpPr>
        <p:spPr>
          <a:xfrm>
            <a:off x="713075" y="3381256"/>
            <a:ext cx="5497225" cy="489300"/>
          </a:xfrm>
          <a:prstGeom prst="roundRect">
            <a:avLst>
              <a:gd name="adj" fmla="val 50000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Aspectos positivos, neutros y negativos del </a:t>
            </a:r>
            <a:r>
              <a:rPr lang="es-ES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drone delivery</a:t>
            </a:r>
            <a:endParaRPr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713075" y="868182"/>
            <a:ext cx="1169400" cy="116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9"/>
          <p:cNvSpPr txBox="1">
            <a:spLocks noGrp="1"/>
          </p:cNvSpPr>
          <p:nvPr>
            <p:ph type="title"/>
          </p:nvPr>
        </p:nvSpPr>
        <p:spPr>
          <a:xfrm>
            <a:off x="713074" y="2313360"/>
            <a:ext cx="821533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Conclusiones</a:t>
            </a:r>
            <a:endParaRPr sz="3500" i="1" dirty="0"/>
          </a:p>
        </p:txBody>
      </p:sp>
      <p:sp>
        <p:nvSpPr>
          <p:cNvPr id="358" name="Google Shape;358;p39"/>
          <p:cNvSpPr txBox="1">
            <a:spLocks noGrp="1"/>
          </p:cNvSpPr>
          <p:nvPr>
            <p:ph type="title" idx="2"/>
          </p:nvPr>
        </p:nvSpPr>
        <p:spPr>
          <a:xfrm>
            <a:off x="784175" y="1067386"/>
            <a:ext cx="10272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60" name="Google Shape;360;p39"/>
          <p:cNvSpPr txBox="1">
            <a:spLocks noGrp="1"/>
          </p:cNvSpPr>
          <p:nvPr>
            <p:ph type="subTitle" idx="3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361" name="Google Shape;361;p39"/>
          <p:cNvSpPr txBox="1">
            <a:spLocks noGrp="1"/>
          </p:cNvSpPr>
          <p:nvPr>
            <p:ph type="subTitle" idx="4"/>
          </p:nvPr>
        </p:nvSpPr>
        <p:spPr>
          <a:xfrm>
            <a:off x="5872976" y="4623854"/>
            <a:ext cx="2557949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Enrique Villa Coronado</a:t>
            </a:r>
          </a:p>
        </p:txBody>
      </p:sp>
    </p:spTree>
    <p:extLst>
      <p:ext uri="{BB962C8B-B14F-4D97-AF65-F5344CB8AC3E}">
        <p14:creationId xmlns:p14="http://schemas.microsoft.com/office/powerpoint/2010/main" val="3896613616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2BFE3-4B2E-247D-E785-4DF456D72B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994A796-63C4-0B4E-9C02-4DC3268EA304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s-ES" dirty="0"/>
              <a:t>Conclusiones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BD97069-0881-1CA2-071C-8A8495C14A3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492240" y="4623854"/>
            <a:ext cx="1938685" cy="307500"/>
          </a:xfrm>
        </p:spPr>
        <p:txBody>
          <a:bodyPr/>
          <a:lstStyle/>
          <a:p>
            <a:r>
              <a:rPr lang="es-ES" dirty="0"/>
              <a:t>Enrique Villa Coronado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C0F880-20A2-9CA5-CAD2-5FB1A222C5E6}"/>
              </a:ext>
            </a:extLst>
          </p:cNvPr>
          <p:cNvGrpSpPr/>
          <p:nvPr/>
        </p:nvGrpSpPr>
        <p:grpSpPr>
          <a:xfrm>
            <a:off x="431015" y="252453"/>
            <a:ext cx="8281920" cy="1528721"/>
            <a:chOff x="431028" y="288605"/>
            <a:chExt cx="8281920" cy="1528721"/>
          </a:xfrm>
        </p:grpSpPr>
        <p:pic>
          <p:nvPicPr>
            <p:cNvPr id="27" name="Graphic 26" descr="Badge Tick1 outline">
              <a:extLst>
                <a:ext uri="{FF2B5EF4-FFF2-40B4-BE49-F238E27FC236}">
                  <a16:creationId xmlns:a16="http://schemas.microsoft.com/office/drawing/2014/main" id="{D9F893B2-EC9C-9A40-FCF9-0AD9C8AC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1028" y="770943"/>
              <a:ext cx="564046" cy="564046"/>
            </a:xfrm>
            <a:prstGeom prst="rect">
              <a:avLst/>
            </a:prstGeom>
          </p:spPr>
        </p:pic>
        <p:sp>
          <p:nvSpPr>
            <p:cNvPr id="28" name="Google Shape;335;p37">
              <a:extLst>
                <a:ext uri="{FF2B5EF4-FFF2-40B4-BE49-F238E27FC236}">
                  <a16:creationId xmlns:a16="http://schemas.microsoft.com/office/drawing/2014/main" id="{1F02BA75-F4B3-1FB3-8741-4B1D2AB0CF99}"/>
                </a:ext>
              </a:extLst>
            </p:cNvPr>
            <p:cNvSpPr txBox="1">
              <a:spLocks/>
            </p:cNvSpPr>
            <p:nvPr/>
          </p:nvSpPr>
          <p:spPr>
            <a:xfrm>
              <a:off x="1168775" y="288605"/>
              <a:ext cx="7544173" cy="1528721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  <a:buClr>
                  <a:schemeClr val="bg1"/>
                </a:buClr>
              </a:pPr>
              <a:r>
                <a:rPr lang="es-E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Crecimiento exponencial de las empresas actuales</a:t>
              </a:r>
            </a:p>
            <a:p>
              <a:pPr>
                <a:lnSpc>
                  <a:spcPct val="150000"/>
                </a:lnSpc>
                <a:buClr>
                  <a:schemeClr val="bg1"/>
                </a:buClr>
              </a:pPr>
              <a:r>
                <a:rPr lang="es-E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Expansión a otros productos de </a:t>
              </a:r>
              <a:r>
                <a:rPr lang="es-ES" sz="1300" i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e-commerce</a:t>
              </a:r>
            </a:p>
            <a:p>
              <a:pPr>
                <a:lnSpc>
                  <a:spcPct val="150000"/>
                </a:lnSpc>
                <a:buClr>
                  <a:schemeClr val="bg1"/>
                </a:buClr>
              </a:pPr>
              <a:r>
                <a:rPr lang="es-E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Aceptación por parte del consumidor</a:t>
              </a:r>
            </a:p>
            <a:p>
              <a:pPr>
                <a:lnSpc>
                  <a:spcPct val="150000"/>
                </a:lnSpc>
                <a:buClr>
                  <a:schemeClr val="bg1"/>
                </a:buClr>
              </a:pPr>
              <a:r>
                <a:rPr lang="es-E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Riesgos atajables (privacidad, seguridad, ruido...) </a:t>
              </a:r>
            </a:p>
            <a:p>
              <a:pPr>
                <a:lnSpc>
                  <a:spcPct val="150000"/>
                </a:lnSpc>
                <a:buClr>
                  <a:schemeClr val="bg1"/>
                </a:buClr>
              </a:pPr>
              <a:r>
                <a:rPr lang="es-E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Tiempos de entrega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607412-ADDD-4020-8654-9CD325BA75E5}"/>
              </a:ext>
            </a:extLst>
          </p:cNvPr>
          <p:cNvGrpSpPr/>
          <p:nvPr/>
        </p:nvGrpSpPr>
        <p:grpSpPr>
          <a:xfrm>
            <a:off x="429522" y="1979013"/>
            <a:ext cx="8235595" cy="1319173"/>
            <a:chOff x="477352" y="1897767"/>
            <a:chExt cx="8235595" cy="1319173"/>
          </a:xfrm>
        </p:grpSpPr>
        <p:pic>
          <p:nvPicPr>
            <p:cNvPr id="30" name="Graphic 29" descr="Badge Unfollow outline">
              <a:extLst>
                <a:ext uri="{FF2B5EF4-FFF2-40B4-BE49-F238E27FC236}">
                  <a16:creationId xmlns:a16="http://schemas.microsoft.com/office/drawing/2014/main" id="{9BD5C87B-50EC-DA49-8A6D-50D704D6B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7352" y="2290625"/>
              <a:ext cx="564047" cy="564047"/>
            </a:xfrm>
            <a:prstGeom prst="rect">
              <a:avLst/>
            </a:prstGeom>
          </p:spPr>
        </p:pic>
        <p:sp>
          <p:nvSpPr>
            <p:cNvPr id="31" name="Google Shape;335;p37">
              <a:extLst>
                <a:ext uri="{FF2B5EF4-FFF2-40B4-BE49-F238E27FC236}">
                  <a16:creationId xmlns:a16="http://schemas.microsoft.com/office/drawing/2014/main" id="{59ADC3A7-11D6-5DB8-A922-BD8A493A35EC}"/>
                </a:ext>
              </a:extLst>
            </p:cNvPr>
            <p:cNvSpPr txBox="1">
              <a:spLocks/>
            </p:cNvSpPr>
            <p:nvPr/>
          </p:nvSpPr>
          <p:spPr>
            <a:xfrm>
              <a:off x="1168774" y="1897767"/>
              <a:ext cx="7544173" cy="1319173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  <a:buClr>
                  <a:schemeClr val="bg1"/>
                </a:buClr>
              </a:pPr>
              <a:r>
                <a:rPr lang="es-E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Entorno regulatorio</a:t>
              </a:r>
            </a:p>
            <a:p>
              <a:pPr>
                <a:lnSpc>
                  <a:spcPct val="150000"/>
                </a:lnSpc>
                <a:buClr>
                  <a:schemeClr val="bg1"/>
                </a:buClr>
              </a:pPr>
              <a:r>
                <a:rPr lang="es-E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Rentabilidad/Riesgo</a:t>
              </a:r>
            </a:p>
            <a:p>
              <a:pPr>
                <a:lnSpc>
                  <a:spcPct val="150000"/>
                </a:lnSpc>
                <a:buClr>
                  <a:schemeClr val="bg1"/>
                </a:buClr>
              </a:pPr>
              <a:r>
                <a:rPr lang="es-E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Costes operativos</a:t>
              </a:r>
              <a:endPara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46E323-DB79-F06B-FFB3-E13DCC453857}"/>
              </a:ext>
            </a:extLst>
          </p:cNvPr>
          <p:cNvGrpSpPr/>
          <p:nvPr/>
        </p:nvGrpSpPr>
        <p:grpSpPr>
          <a:xfrm>
            <a:off x="429523" y="3322485"/>
            <a:ext cx="8234090" cy="1232735"/>
            <a:chOff x="431051" y="2882596"/>
            <a:chExt cx="8234090" cy="1232735"/>
          </a:xfrm>
        </p:grpSpPr>
        <p:pic>
          <p:nvPicPr>
            <p:cNvPr id="17" name="Graphic 16" descr="Badge Cross outline">
              <a:extLst>
                <a:ext uri="{FF2B5EF4-FFF2-40B4-BE49-F238E27FC236}">
                  <a16:creationId xmlns:a16="http://schemas.microsoft.com/office/drawing/2014/main" id="{1B6F1D03-C94A-7C4F-C9DE-7FC4B839F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1051" y="3216941"/>
              <a:ext cx="564047" cy="564047"/>
            </a:xfrm>
            <a:prstGeom prst="rect">
              <a:avLst/>
            </a:prstGeom>
          </p:spPr>
        </p:pic>
        <p:sp>
          <p:nvSpPr>
            <p:cNvPr id="32" name="Google Shape;335;p37">
              <a:extLst>
                <a:ext uri="{FF2B5EF4-FFF2-40B4-BE49-F238E27FC236}">
                  <a16:creationId xmlns:a16="http://schemas.microsoft.com/office/drawing/2014/main" id="{2DBB5FA1-89AA-AA7D-F309-7EF2689BB63F}"/>
                </a:ext>
              </a:extLst>
            </p:cNvPr>
            <p:cNvSpPr txBox="1">
              <a:spLocks/>
            </p:cNvSpPr>
            <p:nvPr/>
          </p:nvSpPr>
          <p:spPr>
            <a:xfrm>
              <a:off x="1120968" y="2882596"/>
              <a:ext cx="7544173" cy="1232735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  <a:buClr>
                  <a:schemeClr val="bg1"/>
                </a:buClr>
              </a:pPr>
              <a:r>
                <a:rPr lang="es-E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Riesgo de comenzar el negocio</a:t>
              </a:r>
            </a:p>
            <a:p>
              <a:pPr>
                <a:lnSpc>
                  <a:spcPct val="150000"/>
                </a:lnSpc>
                <a:buClr>
                  <a:schemeClr val="bg1"/>
                </a:buClr>
              </a:pPr>
              <a:r>
                <a:rPr lang="es-E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Escasos drones en el mercado</a:t>
              </a:r>
            </a:p>
            <a:p>
              <a:pPr>
                <a:lnSpc>
                  <a:spcPct val="150000"/>
                </a:lnSpc>
                <a:buClr>
                  <a:schemeClr val="bg1"/>
                </a:buClr>
              </a:pPr>
              <a:r>
                <a:rPr lang="es-E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Ubicaciones de los </a:t>
              </a:r>
              <a:r>
                <a:rPr lang="es-ES" sz="1300" i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nests</a:t>
              </a:r>
              <a:r>
                <a:rPr lang="es-ES" sz="13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endPara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E504BE1-E978-E41E-32F5-A7035BE9CB99}"/>
              </a:ext>
            </a:extLst>
          </p:cNvPr>
          <p:cNvCxnSpPr>
            <a:cxnSpLocks/>
          </p:cNvCxnSpPr>
          <p:nvPr/>
        </p:nvCxnSpPr>
        <p:spPr>
          <a:xfrm>
            <a:off x="429523" y="1995876"/>
            <a:ext cx="823409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B595DCB-7CCA-033F-A367-A3A9FE1D477C}"/>
              </a:ext>
            </a:extLst>
          </p:cNvPr>
          <p:cNvCxnSpPr>
            <a:cxnSpLocks/>
          </p:cNvCxnSpPr>
          <p:nvPr/>
        </p:nvCxnSpPr>
        <p:spPr>
          <a:xfrm>
            <a:off x="429523" y="3308114"/>
            <a:ext cx="823409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39252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66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003" name="Google Shape;1003;p66"/>
          <p:cNvSpPr txBox="1">
            <a:spLocks noGrp="1"/>
          </p:cNvSpPr>
          <p:nvPr>
            <p:ph type="subTitle" idx="3"/>
          </p:nvPr>
        </p:nvSpPr>
        <p:spPr>
          <a:xfrm>
            <a:off x="2524099" y="1969135"/>
            <a:ext cx="3402000" cy="8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Enrique Villa Coronado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e.villa@alumnos.upm.es</a:t>
            </a:r>
            <a:endParaRPr dirty="0"/>
          </a:p>
        </p:txBody>
      </p:sp>
      <p:sp>
        <p:nvSpPr>
          <p:cNvPr id="1004" name="Google Shape;1004;p66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Creditos y agradecimientos</a:t>
            </a:r>
            <a:endParaRPr dirty="0"/>
          </a:p>
        </p:txBody>
      </p:sp>
      <p:sp>
        <p:nvSpPr>
          <p:cNvPr id="1005" name="Google Shape;1005;p66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2022</a:t>
            </a:r>
            <a:endParaRPr dirty="0"/>
          </a:p>
        </p:txBody>
      </p:sp>
      <p:sp>
        <p:nvSpPr>
          <p:cNvPr id="1006" name="Google Shape;1006;p66"/>
          <p:cNvSpPr txBox="1">
            <a:spLocks noGrp="1"/>
          </p:cNvSpPr>
          <p:nvPr>
            <p:ph type="title"/>
          </p:nvPr>
        </p:nvSpPr>
        <p:spPr>
          <a:xfrm>
            <a:off x="1565331" y="694449"/>
            <a:ext cx="6316594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Muchas gracias</a:t>
            </a:r>
            <a:endParaRPr dirty="0"/>
          </a:p>
        </p:txBody>
      </p:sp>
      <p:pic>
        <p:nvPicPr>
          <p:cNvPr id="1032" name="Picture 8">
            <a:hlinkClick r:id="rId3"/>
            <a:extLst>
              <a:ext uri="{FF2B5EF4-FFF2-40B4-BE49-F238E27FC236}">
                <a16:creationId xmlns:a16="http://schemas.microsoft.com/office/drawing/2014/main" id="{3EBC8468-996F-290B-8604-06EE3448C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142" y="2032666"/>
            <a:ext cx="722294" cy="72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003;p66">
            <a:extLst>
              <a:ext uri="{FF2B5EF4-FFF2-40B4-BE49-F238E27FC236}">
                <a16:creationId xmlns:a16="http://schemas.microsoft.com/office/drawing/2014/main" id="{114DFA15-6915-E23F-8A21-34E27D7F9397}"/>
              </a:ext>
            </a:extLst>
          </p:cNvPr>
          <p:cNvSpPr txBox="1">
            <a:spLocks/>
          </p:cNvSpPr>
          <p:nvPr/>
        </p:nvSpPr>
        <p:spPr>
          <a:xfrm>
            <a:off x="1568453" y="3755954"/>
            <a:ext cx="6007044" cy="8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s-ES" sz="1200" dirty="0">
                <a:hlinkClick r:id="rId5"/>
              </a:rPr>
              <a:t>Todas las fotografías y gráficas provienen del TFG en formato </a:t>
            </a:r>
            <a:r>
              <a:rPr lang="es-ES" sz="1200" i="1" dirty="0">
                <a:hlinkClick r:id="rId5"/>
              </a:rPr>
              <a:t>pdf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82279529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0"/>
          <p:cNvSpPr/>
          <p:nvPr/>
        </p:nvSpPr>
        <p:spPr>
          <a:xfrm rot="6775818" flipH="1">
            <a:off x="6318025" y="606215"/>
            <a:ext cx="3036875" cy="3036875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3638EF7-0855-E849-3F57-9F0D4DB29C6D}"/>
              </a:ext>
            </a:extLst>
          </p:cNvPr>
          <p:cNvSpPr/>
          <p:nvPr/>
        </p:nvSpPr>
        <p:spPr>
          <a:xfrm>
            <a:off x="4479401" y="1066379"/>
            <a:ext cx="4214232" cy="2371228"/>
          </a:xfrm>
          <a:prstGeom prst="roundRect">
            <a:avLst>
              <a:gd name="adj" fmla="val 80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Google Shape;366;p40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68" name="Google Shape;368;p40"/>
          <p:cNvSpPr txBox="1">
            <a:spLocks noGrp="1"/>
          </p:cNvSpPr>
          <p:nvPr>
            <p:ph type="subTitle" idx="2"/>
          </p:nvPr>
        </p:nvSpPr>
        <p:spPr>
          <a:xfrm>
            <a:off x="6414181" y="4623854"/>
            <a:ext cx="2016744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Enrique Villa Coronado</a:t>
            </a:r>
          </a:p>
        </p:txBody>
      </p:sp>
      <p:sp>
        <p:nvSpPr>
          <p:cNvPr id="370" name="Google Shape;370;p40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Introducción</a:t>
            </a:r>
            <a:r>
              <a:rPr lang="en-US" dirty="0"/>
              <a:t> y </a:t>
            </a:r>
            <a:r>
              <a:rPr lang="en-US" dirty="0" err="1"/>
              <a:t>objetivos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34726-0B86-2389-8744-5A0732DD2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40" y="1066379"/>
            <a:ext cx="3834693" cy="23712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D9550F5-A906-92F2-2783-73D1F37FF673}"/>
              </a:ext>
            </a:extLst>
          </p:cNvPr>
          <p:cNvGrpSpPr/>
          <p:nvPr/>
        </p:nvGrpSpPr>
        <p:grpSpPr>
          <a:xfrm>
            <a:off x="382259" y="495595"/>
            <a:ext cx="3885966" cy="373349"/>
            <a:chOff x="403524" y="785600"/>
            <a:chExt cx="4616400" cy="489300"/>
          </a:xfrm>
        </p:grpSpPr>
        <p:sp>
          <p:nvSpPr>
            <p:cNvPr id="11" name="Google Shape;354;p39">
              <a:extLst>
                <a:ext uri="{FF2B5EF4-FFF2-40B4-BE49-F238E27FC236}">
                  <a16:creationId xmlns:a16="http://schemas.microsoft.com/office/drawing/2014/main" id="{2457C2D6-3790-E7D1-CC97-C86E22415FD9}"/>
                </a:ext>
              </a:extLst>
            </p:cNvPr>
            <p:cNvSpPr/>
            <p:nvPr/>
          </p:nvSpPr>
          <p:spPr>
            <a:xfrm>
              <a:off x="454797" y="785600"/>
              <a:ext cx="4565127" cy="4893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7;p39">
              <a:extLst>
                <a:ext uri="{FF2B5EF4-FFF2-40B4-BE49-F238E27FC236}">
                  <a16:creationId xmlns:a16="http://schemas.microsoft.com/office/drawing/2014/main" id="{16EDA6C2-AE88-EAF7-AA2C-8CD32E5A7D3A}"/>
                </a:ext>
              </a:extLst>
            </p:cNvPr>
            <p:cNvSpPr txBox="1">
              <a:spLocks/>
            </p:cNvSpPr>
            <p:nvPr/>
          </p:nvSpPr>
          <p:spPr>
            <a:xfrm>
              <a:off x="403524" y="864950"/>
              <a:ext cx="46164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9pPr>
            </a:lstStyle>
            <a:p>
              <a:pPr marL="0" indent="0"/>
              <a:r>
                <a:rPr lang="en-US" sz="1200" dirty="0"/>
                <a:t>1. Envíos comerciales con drones (en miles)</a:t>
              </a:r>
            </a:p>
          </p:txBody>
        </p:sp>
      </p:grpSp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046C3397-F6B5-17A9-A6A2-4C5814A2A5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09" b="5104"/>
          <a:stretch/>
        </p:blipFill>
        <p:spPr>
          <a:xfrm>
            <a:off x="4579202" y="1293078"/>
            <a:ext cx="3961496" cy="19674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2C0A572-B0E1-AD51-9FAF-145D028B4746}"/>
              </a:ext>
            </a:extLst>
          </p:cNvPr>
          <p:cNvGrpSpPr/>
          <p:nvPr/>
        </p:nvGrpSpPr>
        <p:grpSpPr>
          <a:xfrm>
            <a:off x="4365263" y="490244"/>
            <a:ext cx="4353318" cy="373349"/>
            <a:chOff x="403524" y="785600"/>
            <a:chExt cx="4616400" cy="489300"/>
          </a:xfrm>
        </p:grpSpPr>
        <p:sp>
          <p:nvSpPr>
            <p:cNvPr id="13" name="Google Shape;354;p39">
              <a:extLst>
                <a:ext uri="{FF2B5EF4-FFF2-40B4-BE49-F238E27FC236}">
                  <a16:creationId xmlns:a16="http://schemas.microsoft.com/office/drawing/2014/main" id="{09C1B745-53C0-A1B2-56E2-2A1BBEC8620B}"/>
                </a:ext>
              </a:extLst>
            </p:cNvPr>
            <p:cNvSpPr/>
            <p:nvPr/>
          </p:nvSpPr>
          <p:spPr>
            <a:xfrm>
              <a:off x="454797" y="785600"/>
              <a:ext cx="4565127" cy="4893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7;p39">
              <a:extLst>
                <a:ext uri="{FF2B5EF4-FFF2-40B4-BE49-F238E27FC236}">
                  <a16:creationId xmlns:a16="http://schemas.microsoft.com/office/drawing/2014/main" id="{41F81045-9366-1441-9EAA-AB6DD3AA9067}"/>
                </a:ext>
              </a:extLst>
            </p:cNvPr>
            <p:cNvSpPr txBox="1">
              <a:spLocks/>
            </p:cNvSpPr>
            <p:nvPr/>
          </p:nvSpPr>
          <p:spPr>
            <a:xfrm>
              <a:off x="403524" y="864950"/>
              <a:ext cx="46164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9pPr>
            </a:lstStyle>
            <a:p>
              <a:pPr marL="0" indent="0"/>
              <a:r>
                <a:rPr lang="en-US" sz="1200" dirty="0"/>
                <a:t>2. </a:t>
              </a:r>
              <a:r>
                <a:rPr lang="en-US" sz="1200" dirty="0" err="1"/>
                <a:t>Elevadas</a:t>
              </a:r>
              <a:r>
                <a:rPr lang="en-US" sz="1200" dirty="0"/>
                <a:t> </a:t>
              </a:r>
              <a:r>
                <a:rPr lang="en-US" sz="1200" dirty="0" err="1"/>
                <a:t>comisiones</a:t>
              </a:r>
              <a:r>
                <a:rPr lang="en-US" sz="1200" dirty="0"/>
                <a:t> de </a:t>
              </a:r>
              <a:r>
                <a:rPr lang="en-US" sz="1200" dirty="0" err="1"/>
                <a:t>plataformas</a:t>
              </a:r>
              <a:r>
                <a:rPr lang="en-US" sz="1200" dirty="0"/>
                <a:t> como </a:t>
              </a:r>
              <a:r>
                <a:rPr lang="en-US" sz="1200" i="1" dirty="0"/>
                <a:t>Glovo</a:t>
              </a:r>
              <a:endParaRPr lang="en-US" sz="12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AA29EC-E78E-0CA4-464C-6DC0B849C801}"/>
              </a:ext>
            </a:extLst>
          </p:cNvPr>
          <p:cNvGrpSpPr/>
          <p:nvPr/>
        </p:nvGrpSpPr>
        <p:grpSpPr>
          <a:xfrm>
            <a:off x="382259" y="3945101"/>
            <a:ext cx="3834693" cy="373349"/>
            <a:chOff x="442765" y="785600"/>
            <a:chExt cx="4616400" cy="489300"/>
          </a:xfrm>
        </p:grpSpPr>
        <p:sp>
          <p:nvSpPr>
            <p:cNvPr id="19" name="Google Shape;354;p39">
              <a:extLst>
                <a:ext uri="{FF2B5EF4-FFF2-40B4-BE49-F238E27FC236}">
                  <a16:creationId xmlns:a16="http://schemas.microsoft.com/office/drawing/2014/main" id="{6D5A1C95-5132-BD60-5E2F-5978AB2398C0}"/>
                </a:ext>
              </a:extLst>
            </p:cNvPr>
            <p:cNvSpPr/>
            <p:nvPr/>
          </p:nvSpPr>
          <p:spPr>
            <a:xfrm>
              <a:off x="454797" y="785600"/>
              <a:ext cx="4535463" cy="4893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7;p39">
              <a:extLst>
                <a:ext uri="{FF2B5EF4-FFF2-40B4-BE49-F238E27FC236}">
                  <a16:creationId xmlns:a16="http://schemas.microsoft.com/office/drawing/2014/main" id="{B5055D99-4B81-8B2E-B929-9BAA68246A01}"/>
                </a:ext>
              </a:extLst>
            </p:cNvPr>
            <p:cNvSpPr txBox="1">
              <a:spLocks/>
            </p:cNvSpPr>
            <p:nvPr/>
          </p:nvSpPr>
          <p:spPr>
            <a:xfrm>
              <a:off x="442765" y="876082"/>
              <a:ext cx="46164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Poppins"/>
                <a:buNone/>
                <a:defRPr sz="10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defRPr>
              </a:lvl9pPr>
            </a:lstStyle>
            <a:p>
              <a:pPr marL="0" indent="0"/>
              <a:r>
                <a:rPr lang="en-US" sz="1200" dirty="0"/>
                <a:t>3. Nueva </a:t>
              </a:r>
              <a:r>
                <a:rPr lang="en-US" sz="1200" dirty="0" err="1"/>
                <a:t>regulación</a:t>
              </a:r>
              <a:r>
                <a:rPr lang="en-US" sz="1200" dirty="0"/>
                <a:t> </a:t>
              </a:r>
              <a:r>
                <a:rPr lang="en-US" sz="1200" dirty="0" err="1"/>
                <a:t>europea</a:t>
              </a:r>
              <a:r>
                <a:rPr lang="en-US" sz="1200" dirty="0"/>
                <a:t> </a:t>
              </a:r>
              <a:r>
                <a:rPr lang="en-US" sz="1200" dirty="0" err="1"/>
                <a:t>vigente</a:t>
              </a:r>
              <a:r>
                <a:rPr lang="en-US" sz="1200" dirty="0"/>
                <a:t> (EASA) </a:t>
              </a: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AA15A1F6-722F-D895-E327-E920F1DB58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43930" y="1381183"/>
            <a:ext cx="606293" cy="325329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6905206-A70A-32E1-D297-A78E789E6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950" y="3809494"/>
            <a:ext cx="1834923" cy="61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6D0FBA-3F49-BC7B-D113-ED4BAE3FFBC3}"/>
              </a:ext>
            </a:extLst>
          </p:cNvPr>
          <p:cNvCxnSpPr>
            <a:cxnSpLocks/>
          </p:cNvCxnSpPr>
          <p:nvPr/>
        </p:nvCxnSpPr>
        <p:spPr>
          <a:xfrm>
            <a:off x="4365263" y="4131775"/>
            <a:ext cx="41342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73DE8F-4487-5B5B-C7E5-D4BA448801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9" name="Google Shape;370;p40">
            <a:extLst>
              <a:ext uri="{FF2B5EF4-FFF2-40B4-BE49-F238E27FC236}">
                <a16:creationId xmlns:a16="http://schemas.microsoft.com/office/drawing/2014/main" id="{934E5779-F019-06A7-F497-6C49C475255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Introducción</a:t>
            </a:r>
            <a:r>
              <a:rPr lang="en-US" dirty="0"/>
              <a:t> y </a:t>
            </a:r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10" name="Google Shape;368;p40">
            <a:extLst>
              <a:ext uri="{FF2B5EF4-FFF2-40B4-BE49-F238E27FC236}">
                <a16:creationId xmlns:a16="http://schemas.microsoft.com/office/drawing/2014/main" id="{9E0B6ED2-CE77-F15D-7809-F004D4BC394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414181" y="4623854"/>
            <a:ext cx="2016744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Enrique Villa Coronado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368A7A9-1709-F8AE-EA16-0D9BEE91848E}"/>
              </a:ext>
            </a:extLst>
          </p:cNvPr>
          <p:cNvGrpSpPr/>
          <p:nvPr/>
        </p:nvGrpSpPr>
        <p:grpSpPr>
          <a:xfrm>
            <a:off x="4571975" y="2740715"/>
            <a:ext cx="4443743" cy="457200"/>
            <a:chOff x="5023975" y="2343150"/>
            <a:chExt cx="4443743" cy="457200"/>
          </a:xfrm>
        </p:grpSpPr>
        <p:pic>
          <p:nvPicPr>
            <p:cNvPr id="4" name="Graphic 3" descr="Marker with solid fill">
              <a:extLst>
                <a:ext uri="{FF2B5EF4-FFF2-40B4-BE49-F238E27FC236}">
                  <a16:creationId xmlns:a16="http://schemas.microsoft.com/office/drawing/2014/main" id="{7BE745EC-73E3-19A2-1BAF-82D49ACF8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23975" y="2343150"/>
              <a:ext cx="457200" cy="457200"/>
            </a:xfrm>
            <a:prstGeom prst="rect">
              <a:avLst/>
            </a:prstGeom>
          </p:spPr>
        </p:pic>
        <p:sp>
          <p:nvSpPr>
            <p:cNvPr id="11" name="Google Shape;335;p37">
              <a:extLst>
                <a:ext uri="{FF2B5EF4-FFF2-40B4-BE49-F238E27FC236}">
                  <a16:creationId xmlns:a16="http://schemas.microsoft.com/office/drawing/2014/main" id="{91156F1D-43C7-D15D-E0E4-4DF8E5A16D7D}"/>
                </a:ext>
              </a:extLst>
            </p:cNvPr>
            <p:cNvSpPr txBox="1">
              <a:spLocks/>
            </p:cNvSpPr>
            <p:nvPr/>
          </p:nvSpPr>
          <p:spPr>
            <a:xfrm>
              <a:off x="5721072" y="2343150"/>
              <a:ext cx="3746646" cy="457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  <a:buClr>
                  <a:schemeClr val="bg1"/>
                </a:buClr>
              </a:pPr>
              <a:r>
                <a:rPr lang="es-ES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Comunidad de Madrid</a:t>
              </a:r>
              <a:endPara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E48DD-43C2-611A-0FB6-92EBAF8D915B}"/>
              </a:ext>
            </a:extLst>
          </p:cNvPr>
          <p:cNvGrpSpPr/>
          <p:nvPr/>
        </p:nvGrpSpPr>
        <p:grpSpPr>
          <a:xfrm>
            <a:off x="4448708" y="1911557"/>
            <a:ext cx="3489230" cy="720090"/>
            <a:chOff x="4654615" y="990598"/>
            <a:chExt cx="3489230" cy="720090"/>
          </a:xfrm>
        </p:grpSpPr>
        <p:sp>
          <p:nvSpPr>
            <p:cNvPr id="6" name="Google Shape;335;p37">
              <a:extLst>
                <a:ext uri="{FF2B5EF4-FFF2-40B4-BE49-F238E27FC236}">
                  <a16:creationId xmlns:a16="http://schemas.microsoft.com/office/drawing/2014/main" id="{E752A274-1D44-9CE3-56C3-6869819727AB}"/>
                </a:ext>
              </a:extLst>
            </p:cNvPr>
            <p:cNvSpPr txBox="1">
              <a:spLocks/>
            </p:cNvSpPr>
            <p:nvPr/>
          </p:nvSpPr>
          <p:spPr>
            <a:xfrm>
              <a:off x="5442753" y="990598"/>
              <a:ext cx="2701092" cy="72009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  <a:buClr>
                  <a:schemeClr val="bg1"/>
                </a:buClr>
              </a:pPr>
              <a:r>
                <a:rPr lang="en-US" sz="1500" i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Drone delivery </a:t>
              </a:r>
              <a:r>
                <a:rPr lang="en-US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enfocado al </a:t>
              </a:r>
              <a:r>
                <a:rPr lang="en-US" sz="1500" i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food delivery</a:t>
              </a:r>
            </a:p>
          </p:txBody>
        </p:sp>
        <p:pic>
          <p:nvPicPr>
            <p:cNvPr id="13" name="Graphic 12" descr="Target outline">
              <a:extLst>
                <a:ext uri="{FF2B5EF4-FFF2-40B4-BE49-F238E27FC236}">
                  <a16:creationId xmlns:a16="http://schemas.microsoft.com/office/drawing/2014/main" id="{FFDD95A2-D497-62AF-391B-EB4133FF3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54615" y="1031001"/>
              <a:ext cx="639283" cy="639283"/>
            </a:xfrm>
            <a:prstGeom prst="rect">
              <a:avLst/>
            </a:prstGeom>
          </p:spPr>
        </p:pic>
      </p:grpSp>
      <p:pic>
        <p:nvPicPr>
          <p:cNvPr id="7" name="Picture 6" descr="A picture containing dark&#10;&#10;Description automatically generated">
            <a:extLst>
              <a:ext uri="{FF2B5EF4-FFF2-40B4-BE49-F238E27FC236}">
                <a16:creationId xmlns:a16="http://schemas.microsoft.com/office/drawing/2014/main" id="{5BF373E3-4DEA-2444-EB94-33067048AB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986" y="1119169"/>
            <a:ext cx="2843896" cy="126986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8AA49A2-099A-27BE-0335-BFB251F6615B}"/>
              </a:ext>
            </a:extLst>
          </p:cNvPr>
          <p:cNvGrpSpPr/>
          <p:nvPr/>
        </p:nvGrpSpPr>
        <p:grpSpPr>
          <a:xfrm>
            <a:off x="4448708" y="1094574"/>
            <a:ext cx="3986562" cy="720090"/>
            <a:chOff x="4270634" y="697009"/>
            <a:chExt cx="3986562" cy="720090"/>
          </a:xfrm>
        </p:grpSpPr>
        <p:pic>
          <p:nvPicPr>
            <p:cNvPr id="16" name="Graphic 15" descr="Quadcopter outline">
              <a:extLst>
                <a:ext uri="{FF2B5EF4-FFF2-40B4-BE49-F238E27FC236}">
                  <a16:creationId xmlns:a16="http://schemas.microsoft.com/office/drawing/2014/main" id="{B8717A77-631A-9DF3-0999-354FC4634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70634" y="709185"/>
              <a:ext cx="695739" cy="695739"/>
            </a:xfrm>
            <a:prstGeom prst="rect">
              <a:avLst/>
            </a:prstGeom>
          </p:spPr>
        </p:pic>
        <p:sp>
          <p:nvSpPr>
            <p:cNvPr id="18" name="Google Shape;335;p37">
              <a:extLst>
                <a:ext uri="{FF2B5EF4-FFF2-40B4-BE49-F238E27FC236}">
                  <a16:creationId xmlns:a16="http://schemas.microsoft.com/office/drawing/2014/main" id="{2E07957B-4B68-90D3-D733-7D16BB9FF018}"/>
                </a:ext>
              </a:extLst>
            </p:cNvPr>
            <p:cNvSpPr txBox="1">
              <a:spLocks/>
            </p:cNvSpPr>
            <p:nvPr/>
          </p:nvSpPr>
          <p:spPr>
            <a:xfrm>
              <a:off x="5090998" y="697009"/>
              <a:ext cx="3166198" cy="72009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  <a:buClr>
                  <a:schemeClr val="bg1"/>
                </a:buClr>
              </a:pPr>
              <a:r>
                <a:rPr lang="en-US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Compañía operadora de</a:t>
              </a:r>
              <a:r>
                <a:rPr lang="en-US" sz="1500" i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UAS</a:t>
              </a:r>
            </a:p>
            <a:p>
              <a:pPr>
                <a:lnSpc>
                  <a:spcPct val="150000"/>
                </a:lnSpc>
                <a:buClr>
                  <a:schemeClr val="bg1"/>
                </a:buClr>
              </a:pPr>
              <a:r>
                <a:rPr lang="en-US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(</a:t>
              </a:r>
              <a:r>
                <a:rPr lang="en-US" sz="1500" i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Glovo</a:t>
              </a:r>
              <a:r>
                <a:rPr lang="en-US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, </a:t>
              </a:r>
              <a:r>
                <a:rPr lang="en-US" sz="1500" i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Uber Eats</a:t>
              </a:r>
              <a:r>
                <a:rPr lang="en-US" sz="15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…)</a:t>
              </a:r>
            </a:p>
          </p:txBody>
        </p:sp>
      </p:grpSp>
      <p:pic>
        <p:nvPicPr>
          <p:cNvPr id="19" name="Picture 18" descr="A picture containing aircraft, airplane, transport, drone&#10;&#10;Description automatically generated">
            <a:extLst>
              <a:ext uri="{FF2B5EF4-FFF2-40B4-BE49-F238E27FC236}">
                <a16:creationId xmlns:a16="http://schemas.microsoft.com/office/drawing/2014/main" id="{D7A7203E-1E37-9098-D5A4-78C48E1997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2191" y="2155790"/>
            <a:ext cx="2271079" cy="137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8314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/>
          <p:nvPr/>
        </p:nvSpPr>
        <p:spPr>
          <a:xfrm>
            <a:off x="702684" y="3360155"/>
            <a:ext cx="5045986" cy="489300"/>
          </a:xfrm>
          <a:prstGeom prst="roundRect">
            <a:avLst>
              <a:gd name="adj" fmla="val 50000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Regulación que afecta a las operaciones en España</a:t>
            </a:r>
            <a:endParaRPr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713075" y="868182"/>
            <a:ext cx="1169400" cy="116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9"/>
          <p:cNvSpPr txBox="1">
            <a:spLocks noGrp="1"/>
          </p:cNvSpPr>
          <p:nvPr>
            <p:ph type="title"/>
          </p:nvPr>
        </p:nvSpPr>
        <p:spPr>
          <a:xfrm>
            <a:off x="702684" y="2292259"/>
            <a:ext cx="821533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Marco regulatorio</a:t>
            </a:r>
            <a:endParaRPr sz="3500" i="1" dirty="0"/>
          </a:p>
        </p:txBody>
      </p:sp>
      <p:sp>
        <p:nvSpPr>
          <p:cNvPr id="358" name="Google Shape;358;p39"/>
          <p:cNvSpPr txBox="1">
            <a:spLocks noGrp="1"/>
          </p:cNvSpPr>
          <p:nvPr>
            <p:ph type="title" idx="2"/>
          </p:nvPr>
        </p:nvSpPr>
        <p:spPr>
          <a:xfrm>
            <a:off x="784175" y="1067386"/>
            <a:ext cx="10272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60" name="Google Shape;360;p39"/>
          <p:cNvSpPr txBox="1">
            <a:spLocks noGrp="1"/>
          </p:cNvSpPr>
          <p:nvPr>
            <p:ph type="subTitle" idx="3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Marco regulatorio</a:t>
            </a:r>
            <a:endParaRPr dirty="0"/>
          </a:p>
        </p:txBody>
      </p:sp>
      <p:sp>
        <p:nvSpPr>
          <p:cNvPr id="361" name="Google Shape;361;p39"/>
          <p:cNvSpPr txBox="1">
            <a:spLocks noGrp="1"/>
          </p:cNvSpPr>
          <p:nvPr>
            <p:ph type="subTitle" idx="4"/>
          </p:nvPr>
        </p:nvSpPr>
        <p:spPr>
          <a:xfrm>
            <a:off x="5872976" y="4623854"/>
            <a:ext cx="2557949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Enrique Villa Coronado</a:t>
            </a:r>
          </a:p>
        </p:txBody>
      </p:sp>
    </p:spTree>
    <p:extLst>
      <p:ext uri="{BB962C8B-B14F-4D97-AF65-F5344CB8AC3E}">
        <p14:creationId xmlns:p14="http://schemas.microsoft.com/office/powerpoint/2010/main" val="238823892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574720E-9A8E-892F-2CE1-764C5B153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054" b="28038"/>
          <a:stretch/>
        </p:blipFill>
        <p:spPr>
          <a:xfrm>
            <a:off x="1336035" y="2490667"/>
            <a:ext cx="6828268" cy="1763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2BFE3-4B2E-247D-E785-4DF456D72B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994A796-63C4-0B4E-9C02-4DC3268EA304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Marco </a:t>
            </a:r>
            <a:r>
              <a:rPr lang="en-US" dirty="0" err="1"/>
              <a:t>regulatorio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BD97069-0881-1CA2-071C-8A8495C14A3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492240" y="4623854"/>
            <a:ext cx="1938685" cy="307500"/>
          </a:xfrm>
        </p:spPr>
        <p:txBody>
          <a:bodyPr/>
          <a:lstStyle/>
          <a:p>
            <a:r>
              <a:rPr lang="es-ES" dirty="0"/>
              <a:t>Enrique Villa Coronado</a:t>
            </a:r>
            <a:endParaRPr lang="en-US" dirty="0"/>
          </a:p>
        </p:txBody>
      </p:sp>
      <p:sp>
        <p:nvSpPr>
          <p:cNvPr id="11" name="Google Shape;354;p39">
            <a:extLst>
              <a:ext uri="{FF2B5EF4-FFF2-40B4-BE49-F238E27FC236}">
                <a16:creationId xmlns:a16="http://schemas.microsoft.com/office/drawing/2014/main" id="{904448C4-2DEA-C00C-B710-DD78D1AA8046}"/>
              </a:ext>
            </a:extLst>
          </p:cNvPr>
          <p:cNvSpPr/>
          <p:nvPr/>
        </p:nvSpPr>
        <p:spPr>
          <a:xfrm>
            <a:off x="1336035" y="444948"/>
            <a:ext cx="3283673" cy="883416"/>
          </a:xfrm>
          <a:prstGeom prst="roundRect">
            <a:avLst>
              <a:gd name="adj" fmla="val 28914"/>
            </a:avLst>
          </a:prstGeom>
          <a:solidFill>
            <a:schemeClr val="accent2">
              <a:alpha val="66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EU Regulation</a:t>
            </a:r>
          </a:p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2019/947 </a:t>
            </a:r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&amp; 2019/945</a:t>
            </a:r>
            <a:endParaRPr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Google Shape;354;p39">
            <a:extLst>
              <a:ext uri="{FF2B5EF4-FFF2-40B4-BE49-F238E27FC236}">
                <a16:creationId xmlns:a16="http://schemas.microsoft.com/office/drawing/2014/main" id="{F53CCCDD-0C8B-FC50-667C-056FD3A526ED}"/>
              </a:ext>
            </a:extLst>
          </p:cNvPr>
          <p:cNvSpPr/>
          <p:nvPr/>
        </p:nvSpPr>
        <p:spPr>
          <a:xfrm>
            <a:off x="1336035" y="1690242"/>
            <a:ext cx="3235965" cy="591532"/>
          </a:xfrm>
          <a:prstGeom prst="roundRect">
            <a:avLst>
              <a:gd name="adj" fmla="val 36558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¿Donde?   </a:t>
            </a:r>
            <a:r>
              <a:rPr lang="es-ES" dirty="0">
                <a:solidFill>
                  <a:srgbClr val="92D05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“Specific Category”</a:t>
            </a:r>
            <a:endParaRPr i="1" dirty="0">
              <a:solidFill>
                <a:srgbClr val="92D05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3CF3934F-0C68-036B-3BB5-D0B09BCB4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723" y="444948"/>
            <a:ext cx="2621574" cy="88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354;p39">
            <a:extLst>
              <a:ext uri="{FF2B5EF4-FFF2-40B4-BE49-F238E27FC236}">
                <a16:creationId xmlns:a16="http://schemas.microsoft.com/office/drawing/2014/main" id="{B8CCB601-FA61-7D0B-D772-D499EA6F4A98}"/>
              </a:ext>
            </a:extLst>
          </p:cNvPr>
          <p:cNvSpPr/>
          <p:nvPr/>
        </p:nvSpPr>
        <p:spPr>
          <a:xfrm>
            <a:off x="4928338" y="1690242"/>
            <a:ext cx="3235965" cy="591532"/>
          </a:xfrm>
          <a:prstGeom prst="roundRect">
            <a:avLst>
              <a:gd name="adj" fmla="val 36558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¿Cómo?   </a:t>
            </a:r>
            <a:r>
              <a:rPr lang="es-ES" dirty="0">
                <a:solidFill>
                  <a:srgbClr val="92D05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Metodología </a:t>
            </a:r>
            <a:r>
              <a:rPr lang="es-ES" i="1" dirty="0">
                <a:solidFill>
                  <a:srgbClr val="92D05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SORA</a:t>
            </a:r>
            <a:endParaRPr i="1" dirty="0">
              <a:solidFill>
                <a:srgbClr val="92D05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06115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8B30EA33-B150-ED3E-7ACA-8EA40C00A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27" b="9522"/>
          <a:stretch/>
        </p:blipFill>
        <p:spPr>
          <a:xfrm>
            <a:off x="3659016" y="1288545"/>
            <a:ext cx="4973592" cy="2264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2BFE3-4B2E-247D-E785-4DF456D72B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994A796-63C4-0B4E-9C02-4DC3268EA304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s-ES" b="1" dirty="0"/>
              <a:t>Marco regulatorio</a:t>
            </a:r>
            <a:endParaRPr lang="en-US" b="1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BD97069-0881-1CA2-071C-8A8495C14A3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492240" y="4623854"/>
            <a:ext cx="1938685" cy="307500"/>
          </a:xfrm>
        </p:spPr>
        <p:txBody>
          <a:bodyPr/>
          <a:lstStyle/>
          <a:p>
            <a:r>
              <a:rPr lang="es-ES" dirty="0"/>
              <a:t>Enrique Villa Coronado</a:t>
            </a:r>
            <a:endParaRPr lang="en-US" dirty="0"/>
          </a:p>
        </p:txBody>
      </p:sp>
      <p:sp>
        <p:nvSpPr>
          <p:cNvPr id="8" name="Google Shape;335;p37">
            <a:extLst>
              <a:ext uri="{FF2B5EF4-FFF2-40B4-BE49-F238E27FC236}">
                <a16:creationId xmlns:a16="http://schemas.microsoft.com/office/drawing/2014/main" id="{0641B97F-7871-E929-1A39-2100F05953DF}"/>
              </a:ext>
            </a:extLst>
          </p:cNvPr>
          <p:cNvSpPr txBox="1">
            <a:spLocks/>
          </p:cNvSpPr>
          <p:nvPr/>
        </p:nvSpPr>
        <p:spPr>
          <a:xfrm>
            <a:off x="511392" y="1288545"/>
            <a:ext cx="2709196" cy="22647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Vuelos autónomos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Piloto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supervisa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10-20 </a:t>
            </a:r>
            <a:r>
              <a:rPr lang="en-US" sz="15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UAS 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 </a:t>
            </a: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mismo</a:t>
            </a:r>
            <a:r>
              <a:rPr lang="en-U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tiempo</a:t>
            </a:r>
            <a:endParaRPr lang="en-US" sz="1500" i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5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Operaciones </a:t>
            </a:r>
            <a:r>
              <a:rPr lang="es-ES" sz="1500" i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BVLOS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3F18D2-4755-26EA-5C2E-537529ECC299}"/>
              </a:ext>
            </a:extLst>
          </p:cNvPr>
          <p:cNvSpPr/>
          <p:nvPr/>
        </p:nvSpPr>
        <p:spPr>
          <a:xfrm>
            <a:off x="7219784" y="1423283"/>
            <a:ext cx="1319917" cy="492981"/>
          </a:xfrm>
          <a:prstGeom prst="roundRect">
            <a:avLst>
              <a:gd name="adj" fmla="val 1353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2484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"/>
          <p:cNvSpPr/>
          <p:nvPr/>
        </p:nvSpPr>
        <p:spPr>
          <a:xfrm>
            <a:off x="713075" y="868182"/>
            <a:ext cx="1169400" cy="116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9"/>
          <p:cNvSpPr txBox="1">
            <a:spLocks noGrp="1"/>
          </p:cNvSpPr>
          <p:nvPr>
            <p:ph type="title"/>
          </p:nvPr>
        </p:nvSpPr>
        <p:spPr>
          <a:xfrm>
            <a:off x="713075" y="2435011"/>
            <a:ext cx="77178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sz="3600" dirty="0"/>
              <a:t>Empresas actuales, percepción del consumidor y riesgos</a:t>
            </a:r>
            <a:endParaRPr lang="en-US" sz="3600" dirty="0"/>
          </a:p>
        </p:txBody>
      </p:sp>
      <p:sp>
        <p:nvSpPr>
          <p:cNvPr id="358" name="Google Shape;358;p39"/>
          <p:cNvSpPr txBox="1">
            <a:spLocks noGrp="1"/>
          </p:cNvSpPr>
          <p:nvPr>
            <p:ph type="title" idx="2"/>
          </p:nvPr>
        </p:nvSpPr>
        <p:spPr>
          <a:xfrm>
            <a:off x="784175" y="1067386"/>
            <a:ext cx="10272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60" name="Google Shape;360;p39"/>
          <p:cNvSpPr txBox="1">
            <a:spLocks noGrp="1"/>
          </p:cNvSpPr>
          <p:nvPr>
            <p:ph type="subTitle" idx="3"/>
          </p:nvPr>
        </p:nvSpPr>
        <p:spPr>
          <a:xfrm>
            <a:off x="2408088" y="4623854"/>
            <a:ext cx="4327824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Empresas actuales, percepción del consumidor y riesgos</a:t>
            </a:r>
            <a:endParaRPr dirty="0"/>
          </a:p>
        </p:txBody>
      </p:sp>
      <p:sp>
        <p:nvSpPr>
          <p:cNvPr id="361" name="Google Shape;361;p39"/>
          <p:cNvSpPr txBox="1">
            <a:spLocks noGrp="1"/>
          </p:cNvSpPr>
          <p:nvPr>
            <p:ph type="subTitle" idx="4"/>
          </p:nvPr>
        </p:nvSpPr>
        <p:spPr>
          <a:xfrm>
            <a:off x="5872976" y="4623854"/>
            <a:ext cx="2557949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Enrique Villa Coronado</a:t>
            </a:r>
          </a:p>
        </p:txBody>
      </p:sp>
      <p:sp>
        <p:nvSpPr>
          <p:cNvPr id="12" name="Google Shape;354;p39">
            <a:extLst>
              <a:ext uri="{FF2B5EF4-FFF2-40B4-BE49-F238E27FC236}">
                <a16:creationId xmlns:a16="http://schemas.microsoft.com/office/drawing/2014/main" id="{EAC00E2C-D0DE-2D5E-8E97-37B45074D6ED}"/>
              </a:ext>
            </a:extLst>
          </p:cNvPr>
          <p:cNvSpPr/>
          <p:nvPr/>
        </p:nvSpPr>
        <p:spPr>
          <a:xfrm>
            <a:off x="713076" y="3606158"/>
            <a:ext cx="5716078" cy="669160"/>
          </a:xfrm>
          <a:prstGeom prst="roundRect">
            <a:avLst>
              <a:gd name="adj" fmla="val 50000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Análisis de empresas actuales. ¿Es el servicio bien recibido?</a:t>
            </a:r>
          </a:p>
          <a:p>
            <a:r>
              <a:rPr lang="es-E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¿Cuáles son los principales riesgos?</a:t>
            </a:r>
          </a:p>
        </p:txBody>
      </p:sp>
    </p:spTree>
    <p:extLst>
      <p:ext uri="{BB962C8B-B14F-4D97-AF65-F5344CB8AC3E}">
        <p14:creationId xmlns:p14="http://schemas.microsoft.com/office/powerpoint/2010/main" val="225044994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roduct Vision Pitch Deck by Slidesgo">
  <a:themeElements>
    <a:clrScheme name="Simple Light">
      <a:dk1>
        <a:srgbClr val="373737"/>
      </a:dk1>
      <a:lt1>
        <a:srgbClr val="FFFFFF"/>
      </a:lt1>
      <a:dk2>
        <a:srgbClr val="5B5555"/>
      </a:dk2>
      <a:lt2>
        <a:srgbClr val="A8A7A7"/>
      </a:lt2>
      <a:accent1>
        <a:srgbClr val="E2185B"/>
      </a:accent1>
      <a:accent2>
        <a:srgbClr val="CC52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</TotalTime>
  <Words>1210</Words>
  <Application>Microsoft Office PowerPoint</Application>
  <PresentationFormat>On-screen Show (16:9)</PresentationFormat>
  <Paragraphs>294</Paragraphs>
  <Slides>36</Slides>
  <Notes>19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Poppins SemiBold</vt:lpstr>
      <vt:lpstr>Poppins</vt:lpstr>
      <vt:lpstr>Cambria Math</vt:lpstr>
      <vt:lpstr>Product Vision Pitch Deck by Slidesgo</vt:lpstr>
      <vt:lpstr>Drone delivery en la Comunidad de Madrid     Análisis del negocio y viabilidad económica</vt:lpstr>
      <vt:lpstr>Introducción y objetivos</vt:lpstr>
      <vt:lpstr>Introducción y objetivos</vt:lpstr>
      <vt:lpstr>PowerPoint Presentation</vt:lpstr>
      <vt:lpstr>PowerPoint Presentation</vt:lpstr>
      <vt:lpstr>Marco regulatorio</vt:lpstr>
      <vt:lpstr>PowerPoint Presentation</vt:lpstr>
      <vt:lpstr>PowerPoint Presentation</vt:lpstr>
      <vt:lpstr>Empresas actuales, percepción del consumidor y riesgos</vt:lpstr>
      <vt:lpstr>PowerPoint Presentation</vt:lpstr>
      <vt:lpstr>PowerPoint Presentation</vt:lpstr>
      <vt:lpstr>PowerPoint Presentation</vt:lpstr>
      <vt:lpstr>Descripción de las operaciones</vt:lpstr>
      <vt:lpstr>PowerPoint Presentation</vt:lpstr>
      <vt:lpstr>PowerPoint Presentation</vt:lpstr>
      <vt:lpstr>PowerPoint Presentation</vt:lpstr>
      <vt:lpstr>Modelo de negocio y análisis de la demanda</vt:lpstr>
      <vt:lpstr>PowerPoint Presentation</vt:lpstr>
      <vt:lpstr>PowerPoint Presentation</vt:lpstr>
      <vt:lpstr>Consumo de potencia y tiempos de envío</vt:lpstr>
      <vt:lpstr>PowerPoint Presentation</vt:lpstr>
      <vt:lpstr>PowerPoint Presentation</vt:lpstr>
      <vt:lpstr>Costes del proyecto</vt:lpstr>
      <vt:lpstr>PowerPoint Presentation</vt:lpstr>
      <vt:lpstr>PowerPoint Presentation</vt:lpstr>
      <vt:lpstr>Análisis DAFO</vt:lpstr>
      <vt:lpstr>PowerPoint Presentation</vt:lpstr>
      <vt:lpstr>Análisis VAN-TIR</vt:lpstr>
      <vt:lpstr>PowerPoint Presentation</vt:lpstr>
      <vt:lpstr>PowerPoint Presentation</vt:lpstr>
      <vt:lpstr>PowerPoint Presentation</vt:lpstr>
      <vt:lpstr>Comparación con el sector de food delivery tradicional</vt:lpstr>
      <vt:lpstr>PowerPoint Presentation</vt:lpstr>
      <vt:lpstr>Conclusiones</vt:lpstr>
      <vt:lpstr>PowerPoint Presentation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 applications</dc:title>
  <cp:lastModifiedBy>ENRIQUE VILLA CORONADO</cp:lastModifiedBy>
  <cp:revision>64</cp:revision>
  <dcterms:modified xsi:type="dcterms:W3CDTF">2023-01-03T17:40:56Z</dcterms:modified>
</cp:coreProperties>
</file>